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3"/>
    <p:sldId id="965" r:id="rId4"/>
    <p:sldId id="259" r:id="rId5"/>
    <p:sldId id="813" r:id="rId6"/>
    <p:sldId id="677" r:id="rId7"/>
    <p:sldId id="906" r:id="rId8"/>
    <p:sldId id="926" r:id="rId9"/>
    <p:sldId id="907" r:id="rId10"/>
    <p:sldId id="260" r:id="rId11"/>
    <p:sldId id="912" r:id="rId12"/>
    <p:sldId id="913" r:id="rId13"/>
    <p:sldId id="914" r:id="rId14"/>
    <p:sldId id="921" r:id="rId15"/>
    <p:sldId id="931" r:id="rId16"/>
    <p:sldId id="969" r:id="rId17"/>
    <p:sldId id="970" r:id="rId18"/>
    <p:sldId id="932" r:id="rId19"/>
    <p:sldId id="916" r:id="rId20"/>
    <p:sldId id="1080" r:id="rId21"/>
    <p:sldId id="963" r:id="rId22"/>
    <p:sldId id="957" r:id="rId23"/>
    <p:sldId id="1034" r:id="rId24"/>
    <p:sldId id="1033" r:id="rId25"/>
    <p:sldId id="1035" r:id="rId26"/>
    <p:sldId id="1036" r:id="rId27"/>
    <p:sldId id="1032" r:id="rId28"/>
    <p:sldId id="958" r:id="rId29"/>
    <p:sldId id="959" r:id="rId30"/>
    <p:sldId id="960" r:id="rId31"/>
    <p:sldId id="961" r:id="rId32"/>
    <p:sldId id="1025" r:id="rId33"/>
    <p:sldId id="962" r:id="rId34"/>
    <p:sldId id="1026" r:id="rId35"/>
    <p:sldId id="964" r:id="rId36"/>
    <p:sldId id="930" r:id="rId37"/>
    <p:sldId id="915" r:id="rId38"/>
    <p:sldId id="1027" r:id="rId39"/>
    <p:sldId id="261" r:id="rId40"/>
    <p:sldId id="928" r:id="rId41"/>
    <p:sldId id="929" r:id="rId42"/>
    <p:sldId id="1078" r:id="rId43"/>
    <p:sldId id="1079" r:id="rId44"/>
    <p:sldId id="927" r:id="rId45"/>
    <p:sldId id="1028" r:id="rId46"/>
    <p:sldId id="973" r:id="rId47"/>
    <p:sldId id="1017" r:id="rId48"/>
    <p:sldId id="1082" r:id="rId49"/>
    <p:sldId id="1016" r:id="rId50"/>
    <p:sldId id="1077" r:id="rId51"/>
    <p:sldId id="1015" r:id="rId52"/>
    <p:sldId id="919" r:id="rId53"/>
    <p:sldId id="925" r:id="rId54"/>
    <p:sldId id="920" r:id="rId55"/>
    <p:sldId id="257"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7A29"/>
    <a:srgbClr val="272F43"/>
    <a:srgbClr val="F5BB18"/>
    <a:srgbClr val="F8F8F8"/>
    <a:srgbClr val="F5BC17"/>
    <a:srgbClr val="E6E6E6"/>
    <a:srgbClr val="272E41"/>
    <a:srgbClr val="F5BB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1" d="100"/>
          <a:sy n="91" d="100"/>
        </p:scale>
        <p:origin x="2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4.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9DE74-8076-460D-BB05-EB18FCE424B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25487-9DAE-46D7-93B5-26CF978A49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3"/>
          <p:cNvGrpSpPr/>
          <p:nvPr userDrawn="1"/>
        </p:nvGrpSpPr>
        <p:grpSpPr>
          <a:xfrm>
            <a:off x="-426909" y="0"/>
            <a:ext cx="4553012" cy="3965580"/>
            <a:chOff x="-323562" y="1"/>
            <a:chExt cx="3473162" cy="3025053"/>
          </a:xfrm>
        </p:grpSpPr>
        <p:pic>
          <p:nvPicPr>
            <p:cNvPr id="5" name="图片 4"/>
            <p:cNvPicPr>
              <a:picLocks noChangeAspect="1"/>
            </p:cNvPicPr>
            <p:nvPr/>
          </p:nvPicPr>
          <p:blipFill>
            <a:blip r:embed="rId2"/>
            <a:stretch>
              <a:fillRect/>
            </a:stretch>
          </p:blipFill>
          <p:spPr>
            <a:xfrm>
              <a:off x="0" y="1"/>
              <a:ext cx="3149600" cy="2438400"/>
            </a:xfrm>
            <a:prstGeom prst="rect">
              <a:avLst/>
            </a:prstGeom>
          </p:spPr>
        </p:pic>
        <p:grpSp>
          <p:nvGrpSpPr>
            <p:cNvPr id="6" name="组合 5"/>
            <p:cNvGrpSpPr/>
            <p:nvPr/>
          </p:nvGrpSpPr>
          <p:grpSpPr>
            <a:xfrm>
              <a:off x="-323562" y="2215235"/>
              <a:ext cx="814534" cy="809819"/>
              <a:chOff x="-364331" y="2276281"/>
              <a:chExt cx="814534" cy="809819"/>
            </a:xfrm>
          </p:grpSpPr>
          <p:sp>
            <p:nvSpPr>
              <p:cNvPr id="7" name="任意多边形: 形状 6"/>
              <p:cNvSpPr/>
              <p:nvPr/>
            </p:nvSpPr>
            <p:spPr>
              <a:xfrm>
                <a:off x="-130387" y="2303332"/>
                <a:ext cx="580068" cy="621179"/>
              </a:xfrm>
              <a:custGeom>
                <a:avLst/>
                <a:gdLst>
                  <a:gd name="connsiteX0" fmla="*/ 579967 w 581132"/>
                  <a:gd name="connsiteY0" fmla="*/ 9719 h 622038"/>
                  <a:gd name="connsiteX1" fmla="*/ 191347 w 581132"/>
                  <a:gd name="connsiteY1" fmla="*/ 245939 h 622038"/>
                  <a:gd name="connsiteX2" fmla="*/ 31327 w 581132"/>
                  <a:gd name="connsiteY2" fmla="*/ 268799 h 622038"/>
                  <a:gd name="connsiteX3" fmla="*/ 54187 w 581132"/>
                  <a:gd name="connsiteY3" fmla="*/ 619319 h 622038"/>
                  <a:gd name="connsiteX4" fmla="*/ 579967 w 581132"/>
                  <a:gd name="connsiteY4" fmla="*/ 9719 h 622038"/>
                  <a:gd name="connsiteX0-1" fmla="*/ 579967 w 580590"/>
                  <a:gd name="connsiteY0-2" fmla="*/ 9900 h 622219"/>
                  <a:gd name="connsiteX1-3" fmla="*/ 158010 w 580590"/>
                  <a:gd name="connsiteY1-4" fmla="*/ 243739 h 622219"/>
                  <a:gd name="connsiteX2-5" fmla="*/ 31327 w 580590"/>
                  <a:gd name="connsiteY2-6" fmla="*/ 268980 h 622219"/>
                  <a:gd name="connsiteX3-7" fmla="*/ 54187 w 580590"/>
                  <a:gd name="connsiteY3-8" fmla="*/ 619500 h 622219"/>
                  <a:gd name="connsiteX4-9" fmla="*/ 579967 w 580590"/>
                  <a:gd name="connsiteY4-10" fmla="*/ 9900 h 622219"/>
                  <a:gd name="connsiteX0-11" fmla="*/ 579967 w 580068"/>
                  <a:gd name="connsiteY0-12" fmla="*/ 8860 h 621179"/>
                  <a:gd name="connsiteX1-13" fmla="*/ 98479 w 580068"/>
                  <a:gd name="connsiteY1-14" fmla="*/ 256986 h 621179"/>
                  <a:gd name="connsiteX2-15" fmla="*/ 31327 w 580068"/>
                  <a:gd name="connsiteY2-16" fmla="*/ 267940 h 621179"/>
                  <a:gd name="connsiteX3-17" fmla="*/ 54187 w 580068"/>
                  <a:gd name="connsiteY3-18" fmla="*/ 618460 h 621179"/>
                  <a:gd name="connsiteX4-19" fmla="*/ 579967 w 580068"/>
                  <a:gd name="connsiteY4-20" fmla="*/ 8860 h 621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068" h="621179">
                    <a:moveTo>
                      <a:pt x="579967" y="8860"/>
                    </a:moveTo>
                    <a:cubicBezTo>
                      <a:pt x="587349" y="-51386"/>
                      <a:pt x="189919" y="213806"/>
                      <a:pt x="98479" y="256986"/>
                    </a:cubicBezTo>
                    <a:cubicBezTo>
                      <a:pt x="7039" y="300166"/>
                      <a:pt x="54187" y="205710"/>
                      <a:pt x="31327" y="267940"/>
                    </a:cubicBezTo>
                    <a:cubicBezTo>
                      <a:pt x="8467" y="330170"/>
                      <a:pt x="-35983" y="654020"/>
                      <a:pt x="54187" y="618460"/>
                    </a:cubicBezTo>
                    <a:cubicBezTo>
                      <a:pt x="144357" y="582900"/>
                      <a:pt x="572585" y="69106"/>
                      <a:pt x="579967" y="8860"/>
                    </a:cubicBezTo>
                    <a:close/>
                  </a:path>
                </a:pathLst>
              </a:custGeom>
              <a:solidFill>
                <a:srgbClr val="CB7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p:cNvSpPr/>
              <p:nvPr/>
            </p:nvSpPr>
            <p:spPr>
              <a:xfrm>
                <a:off x="-142986" y="2317500"/>
                <a:ext cx="593189" cy="687806"/>
              </a:xfrm>
              <a:custGeom>
                <a:avLst/>
                <a:gdLst>
                  <a:gd name="connsiteX0" fmla="*/ 592966 w 593189"/>
                  <a:gd name="connsiteY0" fmla="*/ 198 h 687806"/>
                  <a:gd name="connsiteX1" fmla="*/ 177330 w 593189"/>
                  <a:gd name="connsiteY1" fmla="*/ 415834 h 687806"/>
                  <a:gd name="connsiteX2" fmla="*/ 1839 w 593189"/>
                  <a:gd name="connsiteY2" fmla="*/ 655979 h 687806"/>
                  <a:gd name="connsiteX3" fmla="*/ 94202 w 593189"/>
                  <a:gd name="connsiteY3" fmla="*/ 665216 h 687806"/>
                  <a:gd name="connsiteX4" fmla="*/ 232748 w 593189"/>
                  <a:gd name="connsiteY4" fmla="*/ 471252 h 687806"/>
                  <a:gd name="connsiteX5" fmla="*/ 592966 w 593189"/>
                  <a:gd name="connsiteY5" fmla="*/ 198 h 6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189" h="687806">
                    <a:moveTo>
                      <a:pt x="592966" y="198"/>
                    </a:moveTo>
                    <a:cubicBezTo>
                      <a:pt x="583730" y="-9038"/>
                      <a:pt x="275851" y="306537"/>
                      <a:pt x="177330" y="415834"/>
                    </a:cubicBezTo>
                    <a:cubicBezTo>
                      <a:pt x="78809" y="525131"/>
                      <a:pt x="15694" y="614415"/>
                      <a:pt x="1839" y="655979"/>
                    </a:cubicBezTo>
                    <a:cubicBezTo>
                      <a:pt x="-12016" y="697543"/>
                      <a:pt x="55717" y="696004"/>
                      <a:pt x="94202" y="665216"/>
                    </a:cubicBezTo>
                    <a:cubicBezTo>
                      <a:pt x="132687" y="634428"/>
                      <a:pt x="143463" y="580549"/>
                      <a:pt x="232748" y="471252"/>
                    </a:cubicBezTo>
                    <a:cubicBezTo>
                      <a:pt x="322033" y="361955"/>
                      <a:pt x="602202" y="9434"/>
                      <a:pt x="592966" y="198"/>
                    </a:cubicBezTo>
                    <a:close/>
                  </a:path>
                </a:pathLst>
              </a:cu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364331" y="2276281"/>
                <a:ext cx="323850" cy="8098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48" name="组合 47"/>
          <p:cNvGrpSpPr/>
          <p:nvPr userDrawn="1"/>
        </p:nvGrpSpPr>
        <p:grpSpPr>
          <a:xfrm flipH="1" flipV="1">
            <a:off x="8066689" y="2898793"/>
            <a:ext cx="4553012" cy="3965580"/>
            <a:chOff x="-323562" y="1"/>
            <a:chExt cx="3473162" cy="3025053"/>
          </a:xfrm>
        </p:grpSpPr>
        <p:pic>
          <p:nvPicPr>
            <p:cNvPr id="49" name="图片 48"/>
            <p:cNvPicPr>
              <a:picLocks noChangeAspect="1"/>
            </p:cNvPicPr>
            <p:nvPr/>
          </p:nvPicPr>
          <p:blipFill>
            <a:blip r:embed="rId2"/>
            <a:stretch>
              <a:fillRect/>
            </a:stretch>
          </p:blipFill>
          <p:spPr>
            <a:xfrm>
              <a:off x="0" y="1"/>
              <a:ext cx="3149600" cy="2438400"/>
            </a:xfrm>
            <a:prstGeom prst="rect">
              <a:avLst/>
            </a:prstGeom>
          </p:spPr>
        </p:pic>
        <p:grpSp>
          <p:nvGrpSpPr>
            <p:cNvPr id="50" name="组合 49"/>
            <p:cNvGrpSpPr/>
            <p:nvPr/>
          </p:nvGrpSpPr>
          <p:grpSpPr>
            <a:xfrm>
              <a:off x="-323562" y="2215235"/>
              <a:ext cx="814534" cy="809819"/>
              <a:chOff x="-364331" y="2276281"/>
              <a:chExt cx="814534" cy="809819"/>
            </a:xfrm>
          </p:grpSpPr>
          <p:sp>
            <p:nvSpPr>
              <p:cNvPr id="51" name="任意多边形: 形状 50"/>
              <p:cNvSpPr/>
              <p:nvPr/>
            </p:nvSpPr>
            <p:spPr>
              <a:xfrm>
                <a:off x="-130387" y="2303332"/>
                <a:ext cx="580068" cy="621179"/>
              </a:xfrm>
              <a:custGeom>
                <a:avLst/>
                <a:gdLst>
                  <a:gd name="connsiteX0" fmla="*/ 579967 w 581132"/>
                  <a:gd name="connsiteY0" fmla="*/ 9719 h 622038"/>
                  <a:gd name="connsiteX1" fmla="*/ 191347 w 581132"/>
                  <a:gd name="connsiteY1" fmla="*/ 245939 h 622038"/>
                  <a:gd name="connsiteX2" fmla="*/ 31327 w 581132"/>
                  <a:gd name="connsiteY2" fmla="*/ 268799 h 622038"/>
                  <a:gd name="connsiteX3" fmla="*/ 54187 w 581132"/>
                  <a:gd name="connsiteY3" fmla="*/ 619319 h 622038"/>
                  <a:gd name="connsiteX4" fmla="*/ 579967 w 581132"/>
                  <a:gd name="connsiteY4" fmla="*/ 9719 h 622038"/>
                  <a:gd name="connsiteX0-1" fmla="*/ 579967 w 580590"/>
                  <a:gd name="connsiteY0-2" fmla="*/ 9900 h 622219"/>
                  <a:gd name="connsiteX1-3" fmla="*/ 158010 w 580590"/>
                  <a:gd name="connsiteY1-4" fmla="*/ 243739 h 622219"/>
                  <a:gd name="connsiteX2-5" fmla="*/ 31327 w 580590"/>
                  <a:gd name="connsiteY2-6" fmla="*/ 268980 h 622219"/>
                  <a:gd name="connsiteX3-7" fmla="*/ 54187 w 580590"/>
                  <a:gd name="connsiteY3-8" fmla="*/ 619500 h 622219"/>
                  <a:gd name="connsiteX4-9" fmla="*/ 579967 w 580590"/>
                  <a:gd name="connsiteY4-10" fmla="*/ 9900 h 622219"/>
                  <a:gd name="connsiteX0-11" fmla="*/ 579967 w 580068"/>
                  <a:gd name="connsiteY0-12" fmla="*/ 8860 h 621179"/>
                  <a:gd name="connsiteX1-13" fmla="*/ 98479 w 580068"/>
                  <a:gd name="connsiteY1-14" fmla="*/ 256986 h 621179"/>
                  <a:gd name="connsiteX2-15" fmla="*/ 31327 w 580068"/>
                  <a:gd name="connsiteY2-16" fmla="*/ 267940 h 621179"/>
                  <a:gd name="connsiteX3-17" fmla="*/ 54187 w 580068"/>
                  <a:gd name="connsiteY3-18" fmla="*/ 618460 h 621179"/>
                  <a:gd name="connsiteX4-19" fmla="*/ 579967 w 580068"/>
                  <a:gd name="connsiteY4-20" fmla="*/ 8860 h 621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068" h="621179">
                    <a:moveTo>
                      <a:pt x="579967" y="8860"/>
                    </a:moveTo>
                    <a:cubicBezTo>
                      <a:pt x="587349" y="-51386"/>
                      <a:pt x="189919" y="213806"/>
                      <a:pt x="98479" y="256986"/>
                    </a:cubicBezTo>
                    <a:cubicBezTo>
                      <a:pt x="7039" y="300166"/>
                      <a:pt x="54187" y="205710"/>
                      <a:pt x="31327" y="267940"/>
                    </a:cubicBezTo>
                    <a:cubicBezTo>
                      <a:pt x="8467" y="330170"/>
                      <a:pt x="-35983" y="654020"/>
                      <a:pt x="54187" y="618460"/>
                    </a:cubicBezTo>
                    <a:cubicBezTo>
                      <a:pt x="144357" y="582900"/>
                      <a:pt x="572585" y="69106"/>
                      <a:pt x="579967" y="8860"/>
                    </a:cubicBezTo>
                    <a:close/>
                  </a:path>
                </a:pathLst>
              </a:custGeom>
              <a:solidFill>
                <a:srgbClr val="CB7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142986" y="2317500"/>
                <a:ext cx="593189" cy="687806"/>
              </a:xfrm>
              <a:custGeom>
                <a:avLst/>
                <a:gdLst>
                  <a:gd name="connsiteX0" fmla="*/ 592966 w 593189"/>
                  <a:gd name="connsiteY0" fmla="*/ 198 h 687806"/>
                  <a:gd name="connsiteX1" fmla="*/ 177330 w 593189"/>
                  <a:gd name="connsiteY1" fmla="*/ 415834 h 687806"/>
                  <a:gd name="connsiteX2" fmla="*/ 1839 w 593189"/>
                  <a:gd name="connsiteY2" fmla="*/ 655979 h 687806"/>
                  <a:gd name="connsiteX3" fmla="*/ 94202 w 593189"/>
                  <a:gd name="connsiteY3" fmla="*/ 665216 h 687806"/>
                  <a:gd name="connsiteX4" fmla="*/ 232748 w 593189"/>
                  <a:gd name="connsiteY4" fmla="*/ 471252 h 687806"/>
                  <a:gd name="connsiteX5" fmla="*/ 592966 w 593189"/>
                  <a:gd name="connsiteY5" fmla="*/ 198 h 6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189" h="687806">
                    <a:moveTo>
                      <a:pt x="592966" y="198"/>
                    </a:moveTo>
                    <a:cubicBezTo>
                      <a:pt x="583730" y="-9038"/>
                      <a:pt x="275851" y="306537"/>
                      <a:pt x="177330" y="415834"/>
                    </a:cubicBezTo>
                    <a:cubicBezTo>
                      <a:pt x="78809" y="525131"/>
                      <a:pt x="15694" y="614415"/>
                      <a:pt x="1839" y="655979"/>
                    </a:cubicBezTo>
                    <a:cubicBezTo>
                      <a:pt x="-12016" y="697543"/>
                      <a:pt x="55717" y="696004"/>
                      <a:pt x="94202" y="665216"/>
                    </a:cubicBezTo>
                    <a:cubicBezTo>
                      <a:pt x="132687" y="634428"/>
                      <a:pt x="143463" y="580549"/>
                      <a:pt x="232748" y="471252"/>
                    </a:cubicBezTo>
                    <a:cubicBezTo>
                      <a:pt x="322033" y="361955"/>
                      <a:pt x="602202" y="9434"/>
                      <a:pt x="592966" y="198"/>
                    </a:cubicBezTo>
                    <a:close/>
                  </a:path>
                </a:pathLst>
              </a:cu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364331" y="2276281"/>
                <a:ext cx="323850" cy="8098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54" name="组合 53"/>
          <p:cNvGrpSpPr/>
          <p:nvPr userDrawn="1"/>
        </p:nvGrpSpPr>
        <p:grpSpPr>
          <a:xfrm>
            <a:off x="10859789" y="445294"/>
            <a:ext cx="856288" cy="180975"/>
            <a:chOff x="10859789" y="445294"/>
            <a:chExt cx="856288" cy="180975"/>
          </a:xfrm>
        </p:grpSpPr>
        <p:grpSp>
          <p:nvGrpSpPr>
            <p:cNvPr id="55" name="组合 54"/>
            <p:cNvGrpSpPr/>
            <p:nvPr/>
          </p:nvGrpSpPr>
          <p:grpSpPr>
            <a:xfrm flipH="1" flipV="1">
              <a:off x="11472074" y="485920"/>
              <a:ext cx="244003" cy="103720"/>
              <a:chOff x="1104823" y="5757325"/>
              <a:chExt cx="244003" cy="103720"/>
            </a:xfrm>
          </p:grpSpPr>
          <p:cxnSp>
            <p:nvCxnSpPr>
              <p:cNvPr id="62" name="直接连接符 61"/>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10859789" y="445294"/>
              <a:ext cx="497003" cy="180975"/>
              <a:chOff x="10874303" y="445294"/>
              <a:chExt cx="497003" cy="180975"/>
            </a:xfrm>
            <a:solidFill>
              <a:schemeClr val="bg1">
                <a:lumMod val="95000"/>
                <a:alpha val="50000"/>
              </a:schemeClr>
            </a:solidFill>
          </p:grpSpPr>
          <p:cxnSp>
            <p:nvCxnSpPr>
              <p:cNvPr id="57" name="直接连接符 56"/>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60" name="直角三角形 59"/>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4" name="组合 63"/>
          <p:cNvGrpSpPr/>
          <p:nvPr userDrawn="1"/>
        </p:nvGrpSpPr>
        <p:grpSpPr>
          <a:xfrm flipH="1" flipV="1">
            <a:off x="475431" y="6231731"/>
            <a:ext cx="856288" cy="180975"/>
            <a:chOff x="10859789" y="445294"/>
            <a:chExt cx="856288" cy="180975"/>
          </a:xfrm>
        </p:grpSpPr>
        <p:grpSp>
          <p:nvGrpSpPr>
            <p:cNvPr id="65" name="组合 64"/>
            <p:cNvGrpSpPr/>
            <p:nvPr/>
          </p:nvGrpSpPr>
          <p:grpSpPr>
            <a:xfrm flipH="1" flipV="1">
              <a:off x="11472074" y="485920"/>
              <a:ext cx="244003" cy="103720"/>
              <a:chOff x="1104823" y="5757325"/>
              <a:chExt cx="244003" cy="103720"/>
            </a:xfrm>
          </p:grpSpPr>
          <p:cxnSp>
            <p:nvCxnSpPr>
              <p:cNvPr id="72" name="直接连接符 71"/>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10859789" y="445294"/>
              <a:ext cx="497003" cy="180975"/>
              <a:chOff x="10874303" y="445294"/>
              <a:chExt cx="497003" cy="180975"/>
            </a:xfrm>
            <a:solidFill>
              <a:schemeClr val="bg1">
                <a:lumMod val="95000"/>
                <a:alpha val="50000"/>
              </a:schemeClr>
            </a:solidFill>
          </p:grpSpPr>
          <p:cxnSp>
            <p:nvCxnSpPr>
              <p:cNvPr id="67" name="直接连接符 66"/>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70" name="直角三角形 69"/>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advTm="2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4" name="组合 3"/>
          <p:cNvGrpSpPr/>
          <p:nvPr userDrawn="1"/>
        </p:nvGrpSpPr>
        <p:grpSpPr>
          <a:xfrm>
            <a:off x="-296281" y="0"/>
            <a:ext cx="3184623" cy="2773741"/>
            <a:chOff x="-323562" y="1"/>
            <a:chExt cx="3473162" cy="3025053"/>
          </a:xfrm>
        </p:grpSpPr>
        <p:pic>
          <p:nvPicPr>
            <p:cNvPr id="5" name="图片 4"/>
            <p:cNvPicPr>
              <a:picLocks noChangeAspect="1"/>
            </p:cNvPicPr>
            <p:nvPr/>
          </p:nvPicPr>
          <p:blipFill>
            <a:blip r:embed="rId2"/>
            <a:stretch>
              <a:fillRect/>
            </a:stretch>
          </p:blipFill>
          <p:spPr>
            <a:xfrm>
              <a:off x="0" y="1"/>
              <a:ext cx="3149600" cy="2438400"/>
            </a:xfrm>
            <a:prstGeom prst="rect">
              <a:avLst/>
            </a:prstGeom>
          </p:spPr>
        </p:pic>
        <p:grpSp>
          <p:nvGrpSpPr>
            <p:cNvPr id="6" name="组合 5"/>
            <p:cNvGrpSpPr/>
            <p:nvPr/>
          </p:nvGrpSpPr>
          <p:grpSpPr>
            <a:xfrm>
              <a:off x="-323562" y="2215235"/>
              <a:ext cx="814534" cy="809819"/>
              <a:chOff x="-364331" y="2276281"/>
              <a:chExt cx="814534" cy="809819"/>
            </a:xfrm>
          </p:grpSpPr>
          <p:sp>
            <p:nvSpPr>
              <p:cNvPr id="7" name="任意多边形: 形状 6"/>
              <p:cNvSpPr/>
              <p:nvPr/>
            </p:nvSpPr>
            <p:spPr>
              <a:xfrm>
                <a:off x="-130387" y="2303332"/>
                <a:ext cx="580068" cy="621179"/>
              </a:xfrm>
              <a:custGeom>
                <a:avLst/>
                <a:gdLst>
                  <a:gd name="connsiteX0" fmla="*/ 579967 w 581132"/>
                  <a:gd name="connsiteY0" fmla="*/ 9719 h 622038"/>
                  <a:gd name="connsiteX1" fmla="*/ 191347 w 581132"/>
                  <a:gd name="connsiteY1" fmla="*/ 245939 h 622038"/>
                  <a:gd name="connsiteX2" fmla="*/ 31327 w 581132"/>
                  <a:gd name="connsiteY2" fmla="*/ 268799 h 622038"/>
                  <a:gd name="connsiteX3" fmla="*/ 54187 w 581132"/>
                  <a:gd name="connsiteY3" fmla="*/ 619319 h 622038"/>
                  <a:gd name="connsiteX4" fmla="*/ 579967 w 581132"/>
                  <a:gd name="connsiteY4" fmla="*/ 9719 h 622038"/>
                  <a:gd name="connsiteX0-1" fmla="*/ 579967 w 580590"/>
                  <a:gd name="connsiteY0-2" fmla="*/ 9900 h 622219"/>
                  <a:gd name="connsiteX1-3" fmla="*/ 158010 w 580590"/>
                  <a:gd name="connsiteY1-4" fmla="*/ 243739 h 622219"/>
                  <a:gd name="connsiteX2-5" fmla="*/ 31327 w 580590"/>
                  <a:gd name="connsiteY2-6" fmla="*/ 268980 h 622219"/>
                  <a:gd name="connsiteX3-7" fmla="*/ 54187 w 580590"/>
                  <a:gd name="connsiteY3-8" fmla="*/ 619500 h 622219"/>
                  <a:gd name="connsiteX4-9" fmla="*/ 579967 w 580590"/>
                  <a:gd name="connsiteY4-10" fmla="*/ 9900 h 622219"/>
                  <a:gd name="connsiteX0-11" fmla="*/ 579967 w 580068"/>
                  <a:gd name="connsiteY0-12" fmla="*/ 8860 h 621179"/>
                  <a:gd name="connsiteX1-13" fmla="*/ 98479 w 580068"/>
                  <a:gd name="connsiteY1-14" fmla="*/ 256986 h 621179"/>
                  <a:gd name="connsiteX2-15" fmla="*/ 31327 w 580068"/>
                  <a:gd name="connsiteY2-16" fmla="*/ 267940 h 621179"/>
                  <a:gd name="connsiteX3-17" fmla="*/ 54187 w 580068"/>
                  <a:gd name="connsiteY3-18" fmla="*/ 618460 h 621179"/>
                  <a:gd name="connsiteX4-19" fmla="*/ 579967 w 580068"/>
                  <a:gd name="connsiteY4-20" fmla="*/ 8860 h 621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068" h="621179">
                    <a:moveTo>
                      <a:pt x="579967" y="8860"/>
                    </a:moveTo>
                    <a:cubicBezTo>
                      <a:pt x="587349" y="-51386"/>
                      <a:pt x="189919" y="213806"/>
                      <a:pt x="98479" y="256986"/>
                    </a:cubicBezTo>
                    <a:cubicBezTo>
                      <a:pt x="7039" y="300166"/>
                      <a:pt x="54187" y="205710"/>
                      <a:pt x="31327" y="267940"/>
                    </a:cubicBezTo>
                    <a:cubicBezTo>
                      <a:pt x="8467" y="330170"/>
                      <a:pt x="-35983" y="654020"/>
                      <a:pt x="54187" y="618460"/>
                    </a:cubicBezTo>
                    <a:cubicBezTo>
                      <a:pt x="144357" y="582900"/>
                      <a:pt x="572585" y="69106"/>
                      <a:pt x="579967" y="8860"/>
                    </a:cubicBezTo>
                    <a:close/>
                  </a:path>
                </a:pathLst>
              </a:custGeom>
              <a:solidFill>
                <a:srgbClr val="CB7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p:cNvSpPr/>
              <p:nvPr/>
            </p:nvSpPr>
            <p:spPr>
              <a:xfrm>
                <a:off x="-142986" y="2317500"/>
                <a:ext cx="593189" cy="687806"/>
              </a:xfrm>
              <a:custGeom>
                <a:avLst/>
                <a:gdLst>
                  <a:gd name="connsiteX0" fmla="*/ 592966 w 593189"/>
                  <a:gd name="connsiteY0" fmla="*/ 198 h 687806"/>
                  <a:gd name="connsiteX1" fmla="*/ 177330 w 593189"/>
                  <a:gd name="connsiteY1" fmla="*/ 415834 h 687806"/>
                  <a:gd name="connsiteX2" fmla="*/ 1839 w 593189"/>
                  <a:gd name="connsiteY2" fmla="*/ 655979 h 687806"/>
                  <a:gd name="connsiteX3" fmla="*/ 94202 w 593189"/>
                  <a:gd name="connsiteY3" fmla="*/ 665216 h 687806"/>
                  <a:gd name="connsiteX4" fmla="*/ 232748 w 593189"/>
                  <a:gd name="connsiteY4" fmla="*/ 471252 h 687806"/>
                  <a:gd name="connsiteX5" fmla="*/ 592966 w 593189"/>
                  <a:gd name="connsiteY5" fmla="*/ 198 h 6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189" h="687806">
                    <a:moveTo>
                      <a:pt x="592966" y="198"/>
                    </a:moveTo>
                    <a:cubicBezTo>
                      <a:pt x="583730" y="-9038"/>
                      <a:pt x="275851" y="306537"/>
                      <a:pt x="177330" y="415834"/>
                    </a:cubicBezTo>
                    <a:cubicBezTo>
                      <a:pt x="78809" y="525131"/>
                      <a:pt x="15694" y="614415"/>
                      <a:pt x="1839" y="655979"/>
                    </a:cubicBezTo>
                    <a:cubicBezTo>
                      <a:pt x="-12016" y="697543"/>
                      <a:pt x="55717" y="696004"/>
                      <a:pt x="94202" y="665216"/>
                    </a:cubicBezTo>
                    <a:cubicBezTo>
                      <a:pt x="132687" y="634428"/>
                      <a:pt x="143463" y="580549"/>
                      <a:pt x="232748" y="471252"/>
                    </a:cubicBezTo>
                    <a:cubicBezTo>
                      <a:pt x="322033" y="361955"/>
                      <a:pt x="602202" y="9434"/>
                      <a:pt x="592966" y="198"/>
                    </a:cubicBezTo>
                    <a:close/>
                  </a:path>
                </a:pathLst>
              </a:cu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364331" y="2276281"/>
                <a:ext cx="323850" cy="8098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48" name="组合 47"/>
          <p:cNvGrpSpPr/>
          <p:nvPr userDrawn="1"/>
        </p:nvGrpSpPr>
        <p:grpSpPr>
          <a:xfrm flipH="1" flipV="1">
            <a:off x="9305586" y="4084259"/>
            <a:ext cx="3184623" cy="2773741"/>
            <a:chOff x="-323562" y="1"/>
            <a:chExt cx="3473162" cy="3025053"/>
          </a:xfrm>
        </p:grpSpPr>
        <p:pic>
          <p:nvPicPr>
            <p:cNvPr id="49" name="图片 48"/>
            <p:cNvPicPr>
              <a:picLocks noChangeAspect="1"/>
            </p:cNvPicPr>
            <p:nvPr/>
          </p:nvPicPr>
          <p:blipFill>
            <a:blip r:embed="rId2"/>
            <a:stretch>
              <a:fillRect/>
            </a:stretch>
          </p:blipFill>
          <p:spPr>
            <a:xfrm>
              <a:off x="0" y="1"/>
              <a:ext cx="3149600" cy="2438400"/>
            </a:xfrm>
            <a:prstGeom prst="rect">
              <a:avLst/>
            </a:prstGeom>
          </p:spPr>
        </p:pic>
        <p:grpSp>
          <p:nvGrpSpPr>
            <p:cNvPr id="50" name="组合 49"/>
            <p:cNvGrpSpPr/>
            <p:nvPr/>
          </p:nvGrpSpPr>
          <p:grpSpPr>
            <a:xfrm>
              <a:off x="-323562" y="2215235"/>
              <a:ext cx="814534" cy="809819"/>
              <a:chOff x="-364331" y="2276281"/>
              <a:chExt cx="814534" cy="809819"/>
            </a:xfrm>
          </p:grpSpPr>
          <p:sp>
            <p:nvSpPr>
              <p:cNvPr id="51" name="任意多边形: 形状 50"/>
              <p:cNvSpPr/>
              <p:nvPr/>
            </p:nvSpPr>
            <p:spPr>
              <a:xfrm>
                <a:off x="-130387" y="2303332"/>
                <a:ext cx="580068" cy="621179"/>
              </a:xfrm>
              <a:custGeom>
                <a:avLst/>
                <a:gdLst>
                  <a:gd name="connsiteX0" fmla="*/ 579967 w 581132"/>
                  <a:gd name="connsiteY0" fmla="*/ 9719 h 622038"/>
                  <a:gd name="connsiteX1" fmla="*/ 191347 w 581132"/>
                  <a:gd name="connsiteY1" fmla="*/ 245939 h 622038"/>
                  <a:gd name="connsiteX2" fmla="*/ 31327 w 581132"/>
                  <a:gd name="connsiteY2" fmla="*/ 268799 h 622038"/>
                  <a:gd name="connsiteX3" fmla="*/ 54187 w 581132"/>
                  <a:gd name="connsiteY3" fmla="*/ 619319 h 622038"/>
                  <a:gd name="connsiteX4" fmla="*/ 579967 w 581132"/>
                  <a:gd name="connsiteY4" fmla="*/ 9719 h 622038"/>
                  <a:gd name="connsiteX0-1" fmla="*/ 579967 w 580590"/>
                  <a:gd name="connsiteY0-2" fmla="*/ 9900 h 622219"/>
                  <a:gd name="connsiteX1-3" fmla="*/ 158010 w 580590"/>
                  <a:gd name="connsiteY1-4" fmla="*/ 243739 h 622219"/>
                  <a:gd name="connsiteX2-5" fmla="*/ 31327 w 580590"/>
                  <a:gd name="connsiteY2-6" fmla="*/ 268980 h 622219"/>
                  <a:gd name="connsiteX3-7" fmla="*/ 54187 w 580590"/>
                  <a:gd name="connsiteY3-8" fmla="*/ 619500 h 622219"/>
                  <a:gd name="connsiteX4-9" fmla="*/ 579967 w 580590"/>
                  <a:gd name="connsiteY4-10" fmla="*/ 9900 h 622219"/>
                  <a:gd name="connsiteX0-11" fmla="*/ 579967 w 580068"/>
                  <a:gd name="connsiteY0-12" fmla="*/ 8860 h 621179"/>
                  <a:gd name="connsiteX1-13" fmla="*/ 98479 w 580068"/>
                  <a:gd name="connsiteY1-14" fmla="*/ 256986 h 621179"/>
                  <a:gd name="connsiteX2-15" fmla="*/ 31327 w 580068"/>
                  <a:gd name="connsiteY2-16" fmla="*/ 267940 h 621179"/>
                  <a:gd name="connsiteX3-17" fmla="*/ 54187 w 580068"/>
                  <a:gd name="connsiteY3-18" fmla="*/ 618460 h 621179"/>
                  <a:gd name="connsiteX4-19" fmla="*/ 579967 w 580068"/>
                  <a:gd name="connsiteY4-20" fmla="*/ 8860 h 621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068" h="621179">
                    <a:moveTo>
                      <a:pt x="579967" y="8860"/>
                    </a:moveTo>
                    <a:cubicBezTo>
                      <a:pt x="587349" y="-51386"/>
                      <a:pt x="189919" y="213806"/>
                      <a:pt x="98479" y="256986"/>
                    </a:cubicBezTo>
                    <a:cubicBezTo>
                      <a:pt x="7039" y="300166"/>
                      <a:pt x="54187" y="205710"/>
                      <a:pt x="31327" y="267940"/>
                    </a:cubicBezTo>
                    <a:cubicBezTo>
                      <a:pt x="8467" y="330170"/>
                      <a:pt x="-35983" y="654020"/>
                      <a:pt x="54187" y="618460"/>
                    </a:cubicBezTo>
                    <a:cubicBezTo>
                      <a:pt x="144357" y="582900"/>
                      <a:pt x="572585" y="69106"/>
                      <a:pt x="579967" y="8860"/>
                    </a:cubicBezTo>
                    <a:close/>
                  </a:path>
                </a:pathLst>
              </a:custGeom>
              <a:solidFill>
                <a:srgbClr val="CB7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142986" y="2317500"/>
                <a:ext cx="593189" cy="687806"/>
              </a:xfrm>
              <a:custGeom>
                <a:avLst/>
                <a:gdLst>
                  <a:gd name="connsiteX0" fmla="*/ 592966 w 593189"/>
                  <a:gd name="connsiteY0" fmla="*/ 198 h 687806"/>
                  <a:gd name="connsiteX1" fmla="*/ 177330 w 593189"/>
                  <a:gd name="connsiteY1" fmla="*/ 415834 h 687806"/>
                  <a:gd name="connsiteX2" fmla="*/ 1839 w 593189"/>
                  <a:gd name="connsiteY2" fmla="*/ 655979 h 687806"/>
                  <a:gd name="connsiteX3" fmla="*/ 94202 w 593189"/>
                  <a:gd name="connsiteY3" fmla="*/ 665216 h 687806"/>
                  <a:gd name="connsiteX4" fmla="*/ 232748 w 593189"/>
                  <a:gd name="connsiteY4" fmla="*/ 471252 h 687806"/>
                  <a:gd name="connsiteX5" fmla="*/ 592966 w 593189"/>
                  <a:gd name="connsiteY5" fmla="*/ 198 h 6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189" h="687806">
                    <a:moveTo>
                      <a:pt x="592966" y="198"/>
                    </a:moveTo>
                    <a:cubicBezTo>
                      <a:pt x="583730" y="-9038"/>
                      <a:pt x="275851" y="306537"/>
                      <a:pt x="177330" y="415834"/>
                    </a:cubicBezTo>
                    <a:cubicBezTo>
                      <a:pt x="78809" y="525131"/>
                      <a:pt x="15694" y="614415"/>
                      <a:pt x="1839" y="655979"/>
                    </a:cubicBezTo>
                    <a:cubicBezTo>
                      <a:pt x="-12016" y="697543"/>
                      <a:pt x="55717" y="696004"/>
                      <a:pt x="94202" y="665216"/>
                    </a:cubicBezTo>
                    <a:cubicBezTo>
                      <a:pt x="132687" y="634428"/>
                      <a:pt x="143463" y="580549"/>
                      <a:pt x="232748" y="471252"/>
                    </a:cubicBezTo>
                    <a:cubicBezTo>
                      <a:pt x="322033" y="361955"/>
                      <a:pt x="602202" y="9434"/>
                      <a:pt x="592966" y="198"/>
                    </a:cubicBezTo>
                    <a:close/>
                  </a:path>
                </a:pathLst>
              </a:cu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364331" y="2276281"/>
                <a:ext cx="323850" cy="8098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4" name="组合 13"/>
          <p:cNvGrpSpPr/>
          <p:nvPr userDrawn="1"/>
        </p:nvGrpSpPr>
        <p:grpSpPr>
          <a:xfrm>
            <a:off x="10898711" y="453520"/>
            <a:ext cx="778444" cy="164523"/>
            <a:chOff x="10859789" y="445294"/>
            <a:chExt cx="856288" cy="180975"/>
          </a:xfrm>
        </p:grpSpPr>
        <p:grpSp>
          <p:nvGrpSpPr>
            <p:cNvPr id="15" name="组合 14"/>
            <p:cNvGrpSpPr/>
            <p:nvPr/>
          </p:nvGrpSpPr>
          <p:grpSpPr>
            <a:xfrm flipH="1" flipV="1">
              <a:off x="11472074" y="485920"/>
              <a:ext cx="244003" cy="103720"/>
              <a:chOff x="1104823" y="5757325"/>
              <a:chExt cx="244003" cy="103720"/>
            </a:xfrm>
          </p:grpSpPr>
          <p:cxnSp>
            <p:nvCxnSpPr>
              <p:cNvPr id="22" name="直接连接符 21"/>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0859789" y="445294"/>
              <a:ext cx="497003" cy="180975"/>
              <a:chOff x="10874303" y="445294"/>
              <a:chExt cx="497003" cy="180975"/>
            </a:xfrm>
            <a:solidFill>
              <a:schemeClr val="bg1">
                <a:lumMod val="95000"/>
                <a:alpha val="50000"/>
              </a:schemeClr>
            </a:solidFill>
          </p:grpSpPr>
          <p:cxnSp>
            <p:nvCxnSpPr>
              <p:cNvPr id="17" name="直接连接符 16"/>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20" name="直角三角形 19"/>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p:cNvGrpSpPr/>
          <p:nvPr userDrawn="1"/>
        </p:nvGrpSpPr>
        <p:grpSpPr>
          <a:xfrm flipH="1" flipV="1">
            <a:off x="514353" y="6239957"/>
            <a:ext cx="778444" cy="164523"/>
            <a:chOff x="10859789" y="445294"/>
            <a:chExt cx="856288" cy="180975"/>
          </a:xfrm>
        </p:grpSpPr>
        <p:grpSp>
          <p:nvGrpSpPr>
            <p:cNvPr id="25" name="组合 24"/>
            <p:cNvGrpSpPr/>
            <p:nvPr/>
          </p:nvGrpSpPr>
          <p:grpSpPr>
            <a:xfrm flipH="1" flipV="1">
              <a:off x="11472074" y="485920"/>
              <a:ext cx="244003" cy="103720"/>
              <a:chOff x="1104823" y="5757325"/>
              <a:chExt cx="244003" cy="103720"/>
            </a:xfrm>
          </p:grpSpPr>
          <p:cxnSp>
            <p:nvCxnSpPr>
              <p:cNvPr id="32" name="直接连接符 31"/>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0859789" y="445294"/>
              <a:ext cx="497003" cy="180975"/>
              <a:chOff x="10874303" y="445294"/>
              <a:chExt cx="497003" cy="180975"/>
            </a:xfrm>
            <a:solidFill>
              <a:schemeClr val="bg1">
                <a:lumMod val="95000"/>
                <a:alpha val="50000"/>
              </a:schemeClr>
            </a:solidFill>
          </p:grpSpPr>
          <p:cxnSp>
            <p:nvCxnSpPr>
              <p:cNvPr id="27" name="直接连接符 26"/>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30" name="直角三角形 29"/>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4" name="组合 3"/>
          <p:cNvGrpSpPr/>
          <p:nvPr userDrawn="1"/>
        </p:nvGrpSpPr>
        <p:grpSpPr>
          <a:xfrm>
            <a:off x="-221552" y="0"/>
            <a:ext cx="2236116" cy="1947611"/>
            <a:chOff x="-323562" y="1"/>
            <a:chExt cx="3473162" cy="3025053"/>
          </a:xfrm>
        </p:grpSpPr>
        <p:pic>
          <p:nvPicPr>
            <p:cNvPr id="5" name="图片 4"/>
            <p:cNvPicPr>
              <a:picLocks noChangeAspect="1"/>
            </p:cNvPicPr>
            <p:nvPr/>
          </p:nvPicPr>
          <p:blipFill>
            <a:blip r:embed="rId2"/>
            <a:stretch>
              <a:fillRect/>
            </a:stretch>
          </p:blipFill>
          <p:spPr>
            <a:xfrm>
              <a:off x="0" y="1"/>
              <a:ext cx="3149600" cy="2438400"/>
            </a:xfrm>
            <a:prstGeom prst="rect">
              <a:avLst/>
            </a:prstGeom>
          </p:spPr>
        </p:pic>
        <p:grpSp>
          <p:nvGrpSpPr>
            <p:cNvPr id="6" name="组合 5"/>
            <p:cNvGrpSpPr/>
            <p:nvPr/>
          </p:nvGrpSpPr>
          <p:grpSpPr>
            <a:xfrm>
              <a:off x="-323562" y="2215235"/>
              <a:ext cx="814534" cy="809819"/>
              <a:chOff x="-364331" y="2276281"/>
              <a:chExt cx="814534" cy="809819"/>
            </a:xfrm>
          </p:grpSpPr>
          <p:sp>
            <p:nvSpPr>
              <p:cNvPr id="7" name="任意多边形: 形状 6"/>
              <p:cNvSpPr/>
              <p:nvPr/>
            </p:nvSpPr>
            <p:spPr>
              <a:xfrm>
                <a:off x="-130387" y="2303332"/>
                <a:ext cx="580068" cy="621179"/>
              </a:xfrm>
              <a:custGeom>
                <a:avLst/>
                <a:gdLst>
                  <a:gd name="connsiteX0" fmla="*/ 579967 w 581132"/>
                  <a:gd name="connsiteY0" fmla="*/ 9719 h 622038"/>
                  <a:gd name="connsiteX1" fmla="*/ 191347 w 581132"/>
                  <a:gd name="connsiteY1" fmla="*/ 245939 h 622038"/>
                  <a:gd name="connsiteX2" fmla="*/ 31327 w 581132"/>
                  <a:gd name="connsiteY2" fmla="*/ 268799 h 622038"/>
                  <a:gd name="connsiteX3" fmla="*/ 54187 w 581132"/>
                  <a:gd name="connsiteY3" fmla="*/ 619319 h 622038"/>
                  <a:gd name="connsiteX4" fmla="*/ 579967 w 581132"/>
                  <a:gd name="connsiteY4" fmla="*/ 9719 h 622038"/>
                  <a:gd name="connsiteX0-1" fmla="*/ 579967 w 580590"/>
                  <a:gd name="connsiteY0-2" fmla="*/ 9900 h 622219"/>
                  <a:gd name="connsiteX1-3" fmla="*/ 158010 w 580590"/>
                  <a:gd name="connsiteY1-4" fmla="*/ 243739 h 622219"/>
                  <a:gd name="connsiteX2-5" fmla="*/ 31327 w 580590"/>
                  <a:gd name="connsiteY2-6" fmla="*/ 268980 h 622219"/>
                  <a:gd name="connsiteX3-7" fmla="*/ 54187 w 580590"/>
                  <a:gd name="connsiteY3-8" fmla="*/ 619500 h 622219"/>
                  <a:gd name="connsiteX4-9" fmla="*/ 579967 w 580590"/>
                  <a:gd name="connsiteY4-10" fmla="*/ 9900 h 622219"/>
                  <a:gd name="connsiteX0-11" fmla="*/ 579967 w 580068"/>
                  <a:gd name="connsiteY0-12" fmla="*/ 8860 h 621179"/>
                  <a:gd name="connsiteX1-13" fmla="*/ 98479 w 580068"/>
                  <a:gd name="connsiteY1-14" fmla="*/ 256986 h 621179"/>
                  <a:gd name="connsiteX2-15" fmla="*/ 31327 w 580068"/>
                  <a:gd name="connsiteY2-16" fmla="*/ 267940 h 621179"/>
                  <a:gd name="connsiteX3-17" fmla="*/ 54187 w 580068"/>
                  <a:gd name="connsiteY3-18" fmla="*/ 618460 h 621179"/>
                  <a:gd name="connsiteX4-19" fmla="*/ 579967 w 580068"/>
                  <a:gd name="connsiteY4-20" fmla="*/ 8860 h 621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068" h="621179">
                    <a:moveTo>
                      <a:pt x="579967" y="8860"/>
                    </a:moveTo>
                    <a:cubicBezTo>
                      <a:pt x="587349" y="-51386"/>
                      <a:pt x="189919" y="213806"/>
                      <a:pt x="98479" y="256986"/>
                    </a:cubicBezTo>
                    <a:cubicBezTo>
                      <a:pt x="7039" y="300166"/>
                      <a:pt x="54187" y="205710"/>
                      <a:pt x="31327" y="267940"/>
                    </a:cubicBezTo>
                    <a:cubicBezTo>
                      <a:pt x="8467" y="330170"/>
                      <a:pt x="-35983" y="654020"/>
                      <a:pt x="54187" y="618460"/>
                    </a:cubicBezTo>
                    <a:cubicBezTo>
                      <a:pt x="144357" y="582900"/>
                      <a:pt x="572585" y="69106"/>
                      <a:pt x="579967" y="8860"/>
                    </a:cubicBezTo>
                    <a:close/>
                  </a:path>
                </a:pathLst>
              </a:custGeom>
              <a:solidFill>
                <a:srgbClr val="CB7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p:cNvSpPr/>
              <p:nvPr/>
            </p:nvSpPr>
            <p:spPr>
              <a:xfrm>
                <a:off x="-142986" y="2317500"/>
                <a:ext cx="593189" cy="687806"/>
              </a:xfrm>
              <a:custGeom>
                <a:avLst/>
                <a:gdLst>
                  <a:gd name="connsiteX0" fmla="*/ 592966 w 593189"/>
                  <a:gd name="connsiteY0" fmla="*/ 198 h 687806"/>
                  <a:gd name="connsiteX1" fmla="*/ 177330 w 593189"/>
                  <a:gd name="connsiteY1" fmla="*/ 415834 h 687806"/>
                  <a:gd name="connsiteX2" fmla="*/ 1839 w 593189"/>
                  <a:gd name="connsiteY2" fmla="*/ 655979 h 687806"/>
                  <a:gd name="connsiteX3" fmla="*/ 94202 w 593189"/>
                  <a:gd name="connsiteY3" fmla="*/ 665216 h 687806"/>
                  <a:gd name="connsiteX4" fmla="*/ 232748 w 593189"/>
                  <a:gd name="connsiteY4" fmla="*/ 471252 h 687806"/>
                  <a:gd name="connsiteX5" fmla="*/ 592966 w 593189"/>
                  <a:gd name="connsiteY5" fmla="*/ 198 h 6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189" h="687806">
                    <a:moveTo>
                      <a:pt x="592966" y="198"/>
                    </a:moveTo>
                    <a:cubicBezTo>
                      <a:pt x="583730" y="-9038"/>
                      <a:pt x="275851" y="306537"/>
                      <a:pt x="177330" y="415834"/>
                    </a:cubicBezTo>
                    <a:cubicBezTo>
                      <a:pt x="78809" y="525131"/>
                      <a:pt x="15694" y="614415"/>
                      <a:pt x="1839" y="655979"/>
                    </a:cubicBezTo>
                    <a:cubicBezTo>
                      <a:pt x="-12016" y="697543"/>
                      <a:pt x="55717" y="696004"/>
                      <a:pt x="94202" y="665216"/>
                    </a:cubicBezTo>
                    <a:cubicBezTo>
                      <a:pt x="132687" y="634428"/>
                      <a:pt x="143463" y="580549"/>
                      <a:pt x="232748" y="471252"/>
                    </a:cubicBezTo>
                    <a:cubicBezTo>
                      <a:pt x="322033" y="361955"/>
                      <a:pt x="602202" y="9434"/>
                      <a:pt x="592966" y="198"/>
                    </a:cubicBezTo>
                    <a:close/>
                  </a:path>
                </a:pathLst>
              </a:cu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364331" y="2276281"/>
                <a:ext cx="323850" cy="8098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48" name="组合 47"/>
          <p:cNvGrpSpPr/>
          <p:nvPr userDrawn="1"/>
        </p:nvGrpSpPr>
        <p:grpSpPr>
          <a:xfrm flipH="1" flipV="1">
            <a:off x="10168263" y="4910389"/>
            <a:ext cx="2236116" cy="1947611"/>
            <a:chOff x="-323562" y="1"/>
            <a:chExt cx="3473162" cy="3025053"/>
          </a:xfrm>
        </p:grpSpPr>
        <p:pic>
          <p:nvPicPr>
            <p:cNvPr id="49" name="图片 48"/>
            <p:cNvPicPr>
              <a:picLocks noChangeAspect="1"/>
            </p:cNvPicPr>
            <p:nvPr/>
          </p:nvPicPr>
          <p:blipFill>
            <a:blip r:embed="rId2"/>
            <a:stretch>
              <a:fillRect/>
            </a:stretch>
          </p:blipFill>
          <p:spPr>
            <a:xfrm>
              <a:off x="0" y="1"/>
              <a:ext cx="3149600" cy="2438400"/>
            </a:xfrm>
            <a:prstGeom prst="rect">
              <a:avLst/>
            </a:prstGeom>
          </p:spPr>
        </p:pic>
        <p:grpSp>
          <p:nvGrpSpPr>
            <p:cNvPr id="50" name="组合 49"/>
            <p:cNvGrpSpPr/>
            <p:nvPr/>
          </p:nvGrpSpPr>
          <p:grpSpPr>
            <a:xfrm>
              <a:off x="-323562" y="2215235"/>
              <a:ext cx="814534" cy="809819"/>
              <a:chOff x="-364331" y="2276281"/>
              <a:chExt cx="814534" cy="809819"/>
            </a:xfrm>
          </p:grpSpPr>
          <p:sp>
            <p:nvSpPr>
              <p:cNvPr id="51" name="任意多边形: 形状 50"/>
              <p:cNvSpPr/>
              <p:nvPr/>
            </p:nvSpPr>
            <p:spPr>
              <a:xfrm>
                <a:off x="-130387" y="2303332"/>
                <a:ext cx="580068" cy="621179"/>
              </a:xfrm>
              <a:custGeom>
                <a:avLst/>
                <a:gdLst>
                  <a:gd name="connsiteX0" fmla="*/ 579967 w 581132"/>
                  <a:gd name="connsiteY0" fmla="*/ 9719 h 622038"/>
                  <a:gd name="connsiteX1" fmla="*/ 191347 w 581132"/>
                  <a:gd name="connsiteY1" fmla="*/ 245939 h 622038"/>
                  <a:gd name="connsiteX2" fmla="*/ 31327 w 581132"/>
                  <a:gd name="connsiteY2" fmla="*/ 268799 h 622038"/>
                  <a:gd name="connsiteX3" fmla="*/ 54187 w 581132"/>
                  <a:gd name="connsiteY3" fmla="*/ 619319 h 622038"/>
                  <a:gd name="connsiteX4" fmla="*/ 579967 w 581132"/>
                  <a:gd name="connsiteY4" fmla="*/ 9719 h 622038"/>
                  <a:gd name="connsiteX0-1" fmla="*/ 579967 w 580590"/>
                  <a:gd name="connsiteY0-2" fmla="*/ 9900 h 622219"/>
                  <a:gd name="connsiteX1-3" fmla="*/ 158010 w 580590"/>
                  <a:gd name="connsiteY1-4" fmla="*/ 243739 h 622219"/>
                  <a:gd name="connsiteX2-5" fmla="*/ 31327 w 580590"/>
                  <a:gd name="connsiteY2-6" fmla="*/ 268980 h 622219"/>
                  <a:gd name="connsiteX3-7" fmla="*/ 54187 w 580590"/>
                  <a:gd name="connsiteY3-8" fmla="*/ 619500 h 622219"/>
                  <a:gd name="connsiteX4-9" fmla="*/ 579967 w 580590"/>
                  <a:gd name="connsiteY4-10" fmla="*/ 9900 h 622219"/>
                  <a:gd name="connsiteX0-11" fmla="*/ 579967 w 580068"/>
                  <a:gd name="connsiteY0-12" fmla="*/ 8860 h 621179"/>
                  <a:gd name="connsiteX1-13" fmla="*/ 98479 w 580068"/>
                  <a:gd name="connsiteY1-14" fmla="*/ 256986 h 621179"/>
                  <a:gd name="connsiteX2-15" fmla="*/ 31327 w 580068"/>
                  <a:gd name="connsiteY2-16" fmla="*/ 267940 h 621179"/>
                  <a:gd name="connsiteX3-17" fmla="*/ 54187 w 580068"/>
                  <a:gd name="connsiteY3-18" fmla="*/ 618460 h 621179"/>
                  <a:gd name="connsiteX4-19" fmla="*/ 579967 w 580068"/>
                  <a:gd name="connsiteY4-20" fmla="*/ 8860 h 6211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0068" h="621179">
                    <a:moveTo>
                      <a:pt x="579967" y="8860"/>
                    </a:moveTo>
                    <a:cubicBezTo>
                      <a:pt x="587349" y="-51386"/>
                      <a:pt x="189919" y="213806"/>
                      <a:pt x="98479" y="256986"/>
                    </a:cubicBezTo>
                    <a:cubicBezTo>
                      <a:pt x="7039" y="300166"/>
                      <a:pt x="54187" y="205710"/>
                      <a:pt x="31327" y="267940"/>
                    </a:cubicBezTo>
                    <a:cubicBezTo>
                      <a:pt x="8467" y="330170"/>
                      <a:pt x="-35983" y="654020"/>
                      <a:pt x="54187" y="618460"/>
                    </a:cubicBezTo>
                    <a:cubicBezTo>
                      <a:pt x="144357" y="582900"/>
                      <a:pt x="572585" y="69106"/>
                      <a:pt x="579967" y="8860"/>
                    </a:cubicBezTo>
                    <a:close/>
                  </a:path>
                </a:pathLst>
              </a:custGeom>
              <a:solidFill>
                <a:srgbClr val="CB7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142986" y="2317500"/>
                <a:ext cx="593189" cy="687806"/>
              </a:xfrm>
              <a:custGeom>
                <a:avLst/>
                <a:gdLst>
                  <a:gd name="connsiteX0" fmla="*/ 592966 w 593189"/>
                  <a:gd name="connsiteY0" fmla="*/ 198 h 687806"/>
                  <a:gd name="connsiteX1" fmla="*/ 177330 w 593189"/>
                  <a:gd name="connsiteY1" fmla="*/ 415834 h 687806"/>
                  <a:gd name="connsiteX2" fmla="*/ 1839 w 593189"/>
                  <a:gd name="connsiteY2" fmla="*/ 655979 h 687806"/>
                  <a:gd name="connsiteX3" fmla="*/ 94202 w 593189"/>
                  <a:gd name="connsiteY3" fmla="*/ 665216 h 687806"/>
                  <a:gd name="connsiteX4" fmla="*/ 232748 w 593189"/>
                  <a:gd name="connsiteY4" fmla="*/ 471252 h 687806"/>
                  <a:gd name="connsiteX5" fmla="*/ 592966 w 593189"/>
                  <a:gd name="connsiteY5" fmla="*/ 198 h 68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189" h="687806">
                    <a:moveTo>
                      <a:pt x="592966" y="198"/>
                    </a:moveTo>
                    <a:cubicBezTo>
                      <a:pt x="583730" y="-9038"/>
                      <a:pt x="275851" y="306537"/>
                      <a:pt x="177330" y="415834"/>
                    </a:cubicBezTo>
                    <a:cubicBezTo>
                      <a:pt x="78809" y="525131"/>
                      <a:pt x="15694" y="614415"/>
                      <a:pt x="1839" y="655979"/>
                    </a:cubicBezTo>
                    <a:cubicBezTo>
                      <a:pt x="-12016" y="697543"/>
                      <a:pt x="55717" y="696004"/>
                      <a:pt x="94202" y="665216"/>
                    </a:cubicBezTo>
                    <a:cubicBezTo>
                      <a:pt x="132687" y="634428"/>
                      <a:pt x="143463" y="580549"/>
                      <a:pt x="232748" y="471252"/>
                    </a:cubicBezTo>
                    <a:cubicBezTo>
                      <a:pt x="322033" y="361955"/>
                      <a:pt x="602202" y="9434"/>
                      <a:pt x="592966" y="198"/>
                    </a:cubicBezTo>
                    <a:close/>
                  </a:path>
                </a:pathLst>
              </a:cu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a:off x="-364331" y="2276281"/>
                <a:ext cx="323850" cy="8098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4" name="组合 13"/>
          <p:cNvGrpSpPr/>
          <p:nvPr userDrawn="1"/>
        </p:nvGrpSpPr>
        <p:grpSpPr>
          <a:xfrm>
            <a:off x="11182162" y="289997"/>
            <a:ext cx="643342" cy="135969"/>
            <a:chOff x="10859789" y="445294"/>
            <a:chExt cx="856288" cy="180975"/>
          </a:xfrm>
        </p:grpSpPr>
        <p:grpSp>
          <p:nvGrpSpPr>
            <p:cNvPr id="15" name="组合 14"/>
            <p:cNvGrpSpPr/>
            <p:nvPr/>
          </p:nvGrpSpPr>
          <p:grpSpPr>
            <a:xfrm flipH="1" flipV="1">
              <a:off x="11472074" y="485920"/>
              <a:ext cx="244003" cy="103720"/>
              <a:chOff x="1104823" y="5757325"/>
              <a:chExt cx="244003" cy="103720"/>
            </a:xfrm>
          </p:grpSpPr>
          <p:cxnSp>
            <p:nvCxnSpPr>
              <p:cNvPr id="22" name="直接连接符 21"/>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0859789" y="445294"/>
              <a:ext cx="497003" cy="180975"/>
              <a:chOff x="10874303" y="445294"/>
              <a:chExt cx="497003" cy="180975"/>
            </a:xfrm>
            <a:solidFill>
              <a:schemeClr val="bg1">
                <a:lumMod val="95000"/>
                <a:alpha val="50000"/>
              </a:schemeClr>
            </a:solidFill>
          </p:grpSpPr>
          <p:cxnSp>
            <p:nvCxnSpPr>
              <p:cNvPr id="17" name="直接连接符 16"/>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20" name="直角三角形 19"/>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 name="组合 23"/>
          <p:cNvGrpSpPr/>
          <p:nvPr userDrawn="1"/>
        </p:nvGrpSpPr>
        <p:grpSpPr>
          <a:xfrm flipH="1" flipV="1">
            <a:off x="382723" y="6457434"/>
            <a:ext cx="643342" cy="135969"/>
            <a:chOff x="10859789" y="445294"/>
            <a:chExt cx="856288" cy="180975"/>
          </a:xfrm>
        </p:grpSpPr>
        <p:grpSp>
          <p:nvGrpSpPr>
            <p:cNvPr id="25" name="组合 24"/>
            <p:cNvGrpSpPr/>
            <p:nvPr/>
          </p:nvGrpSpPr>
          <p:grpSpPr>
            <a:xfrm flipH="1" flipV="1">
              <a:off x="11472074" y="485920"/>
              <a:ext cx="244003" cy="103720"/>
              <a:chOff x="1104823" y="5757325"/>
              <a:chExt cx="244003" cy="103720"/>
            </a:xfrm>
          </p:grpSpPr>
          <p:cxnSp>
            <p:nvCxnSpPr>
              <p:cNvPr id="32" name="直接连接符 31"/>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10859789" y="445294"/>
              <a:ext cx="497003" cy="180975"/>
              <a:chOff x="10874303" y="445294"/>
              <a:chExt cx="497003" cy="180975"/>
            </a:xfrm>
            <a:solidFill>
              <a:schemeClr val="bg1">
                <a:lumMod val="95000"/>
                <a:alpha val="50000"/>
              </a:schemeClr>
            </a:solidFill>
          </p:grpSpPr>
          <p:cxnSp>
            <p:nvCxnSpPr>
              <p:cNvPr id="27" name="直接连接符 26"/>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30" name="直角三角形 29"/>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advTm="2000">
    <p:random/>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200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p:cNvGrpSpPr/>
          <p:nvPr/>
        </p:nvGrpSpPr>
        <p:grpSpPr>
          <a:xfrm>
            <a:off x="3811252" y="1535273"/>
            <a:ext cx="8380748" cy="3326768"/>
            <a:chOff x="3811252" y="1513502"/>
            <a:chExt cx="8380748" cy="3326768"/>
          </a:xfrm>
        </p:grpSpPr>
        <p:sp>
          <p:nvSpPr>
            <p:cNvPr id="151" name="矩形: 圆角 150"/>
            <p:cNvSpPr/>
            <p:nvPr/>
          </p:nvSpPr>
          <p:spPr>
            <a:xfrm>
              <a:off x="3811252" y="2731751"/>
              <a:ext cx="4601228" cy="369332"/>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3884685" y="1513502"/>
              <a:ext cx="8307315" cy="3326768"/>
              <a:chOff x="3853507" y="1569332"/>
              <a:chExt cx="8307315" cy="3326768"/>
            </a:xfrm>
          </p:grpSpPr>
          <p:sp>
            <p:nvSpPr>
              <p:cNvPr id="157" name="文本框 156"/>
              <p:cNvSpPr txBox="1"/>
              <p:nvPr/>
            </p:nvSpPr>
            <p:spPr>
              <a:xfrm>
                <a:off x="4407464" y="3180067"/>
                <a:ext cx="3346450" cy="768350"/>
              </a:xfrm>
              <a:prstGeom prst="rect">
                <a:avLst/>
              </a:prstGeom>
              <a:noFill/>
            </p:spPr>
            <p:txBody>
              <a:bodyPr wrap="none" rtlCol="0">
                <a:spAutoFit/>
              </a:bodyPr>
              <a:lstStyle/>
              <a:p>
                <a:r>
                  <a:rPr lang="en-US" altLang="zh-CN" sz="4400" dirty="0">
                    <a:solidFill>
                      <a:srgbClr val="272F43"/>
                    </a:solidFill>
                    <a:cs typeface="+mn-ea"/>
                    <a:sym typeface="+mn-lt"/>
                  </a:rPr>
                  <a:t>SRS</a:t>
                </a:r>
                <a:r>
                  <a:rPr lang="zh-CN" altLang="en-US" sz="4400" dirty="0">
                    <a:solidFill>
                      <a:srgbClr val="272F43"/>
                    </a:solidFill>
                    <a:cs typeface="+mn-ea"/>
                    <a:sym typeface="+mn-lt"/>
                  </a:rPr>
                  <a:t>评审报告</a:t>
                </a:r>
                <a:endParaRPr lang="zh-CN" altLang="en-US" sz="4400" dirty="0">
                  <a:solidFill>
                    <a:srgbClr val="272F43"/>
                  </a:solidFill>
                  <a:cs typeface="+mn-ea"/>
                  <a:sym typeface="+mn-lt"/>
                </a:endParaRPr>
              </a:p>
            </p:txBody>
          </p:sp>
          <p:sp>
            <p:nvSpPr>
              <p:cNvPr id="158" name="文本框 157"/>
              <p:cNvSpPr txBox="1"/>
              <p:nvPr/>
            </p:nvSpPr>
            <p:spPr>
              <a:xfrm>
                <a:off x="3853507" y="2787581"/>
                <a:ext cx="4422630" cy="368300"/>
              </a:xfrm>
              <a:prstGeom prst="rect">
                <a:avLst/>
              </a:prstGeom>
              <a:noFill/>
            </p:spPr>
            <p:txBody>
              <a:bodyPr wrap="square" rtlCol="0">
                <a:spAutoFit/>
              </a:bodyPr>
              <a:lstStyle/>
              <a:p>
                <a:pPr algn="dist"/>
                <a:r>
                  <a:rPr lang="en-US" altLang="zh-CN" b="1" dirty="0">
                    <a:solidFill>
                      <a:srgbClr val="F5BB18"/>
                    </a:solidFill>
                    <a:cs typeface="+mn-ea"/>
                    <a:sym typeface="+mn-lt"/>
                  </a:rPr>
                  <a:t>-SRS-</a:t>
                </a:r>
                <a:endParaRPr lang="zh-CN" altLang="en-US" dirty="0">
                  <a:solidFill>
                    <a:srgbClr val="F5BB18"/>
                  </a:solidFill>
                  <a:cs typeface="+mn-ea"/>
                  <a:sym typeface="+mn-lt"/>
                </a:endParaRPr>
              </a:p>
            </p:txBody>
          </p:sp>
          <p:sp>
            <p:nvSpPr>
              <p:cNvPr id="159" name="矩形 158"/>
              <p:cNvSpPr/>
              <p:nvPr/>
            </p:nvSpPr>
            <p:spPr>
              <a:xfrm>
                <a:off x="4355075" y="1569332"/>
                <a:ext cx="3451225" cy="1322070"/>
              </a:xfrm>
              <a:prstGeom prst="rect">
                <a:avLst/>
              </a:prstGeom>
            </p:spPr>
            <p:txBody>
              <a:bodyPr wrap="none">
                <a:spAutoFit/>
              </a:bodyPr>
              <a:lstStyle/>
              <a:p>
                <a:r>
                  <a:rPr lang="en-US" altLang="zh-CN" sz="8000" b="1" dirty="0">
                    <a:solidFill>
                      <a:srgbClr val="272E41"/>
                    </a:solidFill>
                    <a:cs typeface="+mn-ea"/>
                    <a:sym typeface="+mn-lt"/>
                  </a:rPr>
                  <a:t>Report</a:t>
                </a:r>
                <a:endParaRPr lang="en-US" altLang="zh-CN" sz="8000" b="1" dirty="0">
                  <a:solidFill>
                    <a:srgbClr val="272E41"/>
                  </a:solidFill>
                  <a:cs typeface="+mn-ea"/>
                  <a:sym typeface="+mn-lt"/>
                </a:endParaRPr>
              </a:p>
            </p:txBody>
          </p:sp>
          <p:sp>
            <p:nvSpPr>
              <p:cNvPr id="160" name="矩形 159"/>
              <p:cNvSpPr/>
              <p:nvPr/>
            </p:nvSpPr>
            <p:spPr>
              <a:xfrm>
                <a:off x="4969437" y="4374130"/>
                <a:ext cx="7191385" cy="521970"/>
              </a:xfrm>
              <a:prstGeom prst="rect">
                <a:avLst/>
              </a:prstGeom>
            </p:spPr>
            <p:txBody>
              <a:bodyPr wrap="square">
                <a:spAutoFit/>
              </a:bodyPr>
              <a:lstStyle/>
              <a:p>
                <a:pPr algn="ctr"/>
                <a:r>
                  <a:rPr lang="en-US" altLang="zh-CN" sz="1400" i="1" dirty="0">
                    <a:solidFill>
                      <a:srgbClr val="272F43">
                        <a:alpha val="40000"/>
                      </a:srgbClr>
                    </a:solidFill>
                    <a:cs typeface="+mn-ea"/>
                    <a:sym typeface="+mn-lt"/>
                  </a:rPr>
                  <a:t>SRA2022-G01</a:t>
                </a:r>
                <a:endParaRPr lang="en-US" altLang="zh-CN" sz="1400" i="1" dirty="0">
                  <a:solidFill>
                    <a:srgbClr val="272F43">
                      <a:alpha val="40000"/>
                    </a:srgbClr>
                  </a:solidFill>
                  <a:cs typeface="+mn-ea"/>
                  <a:sym typeface="+mn-lt"/>
                </a:endParaRPr>
              </a:p>
              <a:p>
                <a:pPr algn="ctr"/>
                <a:r>
                  <a:rPr lang="zh-CN" altLang="en-US" sz="1400" i="1" dirty="0">
                    <a:solidFill>
                      <a:srgbClr val="272F43">
                        <a:alpha val="40000"/>
                      </a:srgbClr>
                    </a:solidFill>
                    <a:cs typeface="+mn-ea"/>
                    <a:sym typeface="+mn-lt"/>
                  </a:rPr>
                  <a:t>张丁元</a:t>
                </a:r>
                <a:r>
                  <a:rPr lang="en-US" altLang="zh-CN" sz="1400" i="1" dirty="0">
                    <a:solidFill>
                      <a:srgbClr val="272F43">
                        <a:alpha val="40000"/>
                      </a:srgbClr>
                    </a:solidFill>
                    <a:cs typeface="+mn-ea"/>
                    <a:sym typeface="+mn-lt"/>
                  </a:rPr>
                  <a:t> </a:t>
                </a:r>
                <a:r>
                  <a:rPr lang="zh-CN" altLang="en-US" sz="1400" i="1" dirty="0">
                    <a:solidFill>
                      <a:srgbClr val="272F43">
                        <a:alpha val="40000"/>
                      </a:srgbClr>
                    </a:solidFill>
                    <a:cs typeface="+mn-ea"/>
                    <a:sym typeface="+mn-lt"/>
                  </a:rPr>
                  <a:t>王泰吉</a:t>
                </a:r>
                <a:r>
                  <a:rPr lang="en-US" altLang="zh-CN" sz="1400" i="1" dirty="0">
                    <a:solidFill>
                      <a:srgbClr val="272F43">
                        <a:alpha val="40000"/>
                      </a:srgbClr>
                    </a:solidFill>
                    <a:cs typeface="+mn-ea"/>
                    <a:sym typeface="+mn-lt"/>
                  </a:rPr>
                  <a:t> </a:t>
                </a:r>
                <a:r>
                  <a:rPr lang="zh-CN" altLang="en-US" sz="1400" i="1" dirty="0">
                    <a:solidFill>
                      <a:srgbClr val="272F43">
                        <a:alpha val="40000"/>
                      </a:srgbClr>
                    </a:solidFill>
                    <a:cs typeface="+mn-ea"/>
                    <a:sym typeface="+mn-lt"/>
                  </a:rPr>
                  <a:t>童奕伟</a:t>
                </a:r>
                <a:r>
                  <a:rPr lang="en-US" altLang="zh-CN" sz="1400" i="1" dirty="0">
                    <a:solidFill>
                      <a:srgbClr val="272F43">
                        <a:alpha val="40000"/>
                      </a:srgbClr>
                    </a:solidFill>
                    <a:cs typeface="+mn-ea"/>
                    <a:sym typeface="+mn-lt"/>
                  </a:rPr>
                  <a:t> </a:t>
                </a:r>
                <a:r>
                  <a:rPr lang="zh-CN" altLang="en-US" sz="1400" i="1" dirty="0">
                    <a:solidFill>
                      <a:srgbClr val="272F43">
                        <a:alpha val="40000"/>
                      </a:srgbClr>
                    </a:solidFill>
                    <a:cs typeface="+mn-ea"/>
                    <a:sym typeface="+mn-lt"/>
                  </a:rPr>
                  <a:t>张淇</a:t>
                </a:r>
                <a:r>
                  <a:rPr lang="en-US" altLang="zh-CN" sz="1400" i="1" dirty="0">
                    <a:solidFill>
                      <a:srgbClr val="272F43">
                        <a:alpha val="40000"/>
                      </a:srgbClr>
                    </a:solidFill>
                    <a:cs typeface="+mn-ea"/>
                    <a:sym typeface="+mn-lt"/>
                  </a:rPr>
                  <a:t> </a:t>
                </a:r>
                <a:r>
                  <a:rPr lang="zh-CN" altLang="en-US" sz="1400" i="1" dirty="0">
                    <a:solidFill>
                      <a:srgbClr val="272F43">
                        <a:alpha val="40000"/>
                      </a:srgbClr>
                    </a:solidFill>
                    <a:cs typeface="+mn-ea"/>
                    <a:sym typeface="+mn-lt"/>
                  </a:rPr>
                  <a:t>郑森瑞</a:t>
                </a:r>
                <a:endParaRPr lang="zh-CN" altLang="en-US" sz="1400" i="1" dirty="0">
                  <a:solidFill>
                    <a:srgbClr val="272F43">
                      <a:alpha val="40000"/>
                    </a:srgbClr>
                  </a:solidFill>
                  <a:cs typeface="+mn-ea"/>
                  <a:sym typeface="+mn-lt"/>
                </a:endParaRPr>
              </a:p>
            </p:txBody>
          </p:sp>
        </p:grpSp>
      </p:grpSp>
      <p:pic>
        <p:nvPicPr>
          <p:cNvPr id="4" name="高科技产品宣传">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737870" y="-975995"/>
            <a:ext cx="619125" cy="619125"/>
          </a:xfrm>
          <a:prstGeom prst="rect">
            <a:avLst/>
          </a:prstGeom>
        </p:spPr>
      </p:pic>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1000"/>
                                        <p:tgtEl>
                                          <p:spTgt spid="130"/>
                                        </p:tgtEl>
                                      </p:cBhvr>
                                    </p:animEffect>
                                    <p:anim calcmode="lin" valueType="num">
                                      <p:cBhvr>
                                        <p:cTn id="12" dur="1000" fill="hold"/>
                                        <p:tgtEl>
                                          <p:spTgt spid="130"/>
                                        </p:tgtEl>
                                        <p:attrNameLst>
                                          <p:attrName>ppt_x</p:attrName>
                                        </p:attrNameLst>
                                      </p:cBhvr>
                                      <p:tavLst>
                                        <p:tav tm="0">
                                          <p:val>
                                            <p:strVal val="#ppt_x"/>
                                          </p:val>
                                        </p:tav>
                                        <p:tav tm="100000">
                                          <p:val>
                                            <p:strVal val="#ppt_x"/>
                                          </p:val>
                                        </p:tav>
                                      </p:tavLst>
                                    </p:anim>
                                    <p:anim calcmode="lin" valueType="num">
                                      <p:cBhvr>
                                        <p:cTn id="13" dur="900" decel="100000" fill="hold"/>
                                        <p:tgtEl>
                                          <p:spTgt spid="13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5" repeatCount="indefinite" fill="remove"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838680" y="471547"/>
            <a:ext cx="2236510" cy="642150"/>
            <a:chOff x="2048941" y="1289693"/>
            <a:chExt cx="2236510" cy="642150"/>
          </a:xfrm>
        </p:grpSpPr>
        <p:sp>
          <p:nvSpPr>
            <p:cNvPr id="6" name="文本框 5"/>
            <p:cNvSpPr txBox="1"/>
            <p:nvPr/>
          </p:nvSpPr>
          <p:spPr>
            <a:xfrm>
              <a:off x="2048941" y="1289693"/>
              <a:ext cx="2236510" cy="584775"/>
            </a:xfrm>
            <a:prstGeom prst="rect">
              <a:avLst/>
            </a:prstGeom>
            <a:noFill/>
          </p:spPr>
          <p:txBody>
            <a:bodyPr wrap="none" rtlCol="0">
              <a:spAutoFit/>
            </a:bodyPr>
            <a:lstStyle/>
            <a:p>
              <a:pPr marL="327660" indent="-327660"/>
              <a:r>
                <a:rPr lang="zh-CN" altLang="zh-CN" sz="3200" dirty="0">
                  <a:latin typeface="等线" panose="02010600030101010101" charset="-122"/>
                  <a:ea typeface="等线" panose="02010600030101010101" charset="-122"/>
                </a:rPr>
                <a:t>用户群划分</a:t>
              </a:r>
              <a:endParaRPr lang="zh-CN" altLang="en-US" sz="3200" dirty="0">
                <a:latin typeface="等线" panose="02010600030101010101" charset="-122"/>
                <a:ea typeface="等线" panose="02010600030101010101" charset="-122"/>
              </a:endParaRPr>
            </a:p>
          </p:txBody>
        </p:sp>
        <p:sp>
          <p:nvSpPr>
            <p:cNvPr id="7" name="矩形: 圆角 6"/>
            <p:cNvSpPr/>
            <p:nvPr/>
          </p:nvSpPr>
          <p:spPr>
            <a:xfrm>
              <a:off x="2780730" y="1850036"/>
              <a:ext cx="772933" cy="81807"/>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3</a:t>
            </a:r>
            <a:endParaRPr lang="en-US" altLang="zh-CN"/>
          </a:p>
        </p:txBody>
      </p:sp>
      <p:pic>
        <p:nvPicPr>
          <p:cNvPr id="2" name="图片 1"/>
          <p:cNvPicPr>
            <a:picLocks noChangeAspect="1"/>
          </p:cNvPicPr>
          <p:nvPr/>
        </p:nvPicPr>
        <p:blipFill>
          <a:blip r:embed="rId1"/>
          <a:stretch>
            <a:fillRect/>
          </a:stretch>
        </p:blipFill>
        <p:spPr>
          <a:xfrm>
            <a:off x="2134235" y="1301115"/>
            <a:ext cx="5437505" cy="5302885"/>
          </a:xfrm>
          <a:prstGeom prst="rect">
            <a:avLst/>
          </a:prstGeom>
        </p:spPr>
      </p:pic>
    </p:spTree>
  </p:cSld>
  <p:clrMapOvr>
    <a:masterClrMapping/>
  </p:clrMapOvr>
  <p:transition advTm="2000">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54835" y="209868"/>
            <a:ext cx="5080000" cy="583565"/>
          </a:xfrm>
          <a:prstGeom prst="rect">
            <a:avLst/>
          </a:prstGeom>
          <a:noFill/>
          <a:ln w="9525">
            <a:noFill/>
          </a:ln>
        </p:spPr>
        <p:txBody>
          <a:bodyPr>
            <a:spAutoFit/>
          </a:bodyPr>
          <a:lstStyle/>
          <a:p>
            <a:pPr indent="0"/>
            <a:r>
              <a:rPr lang="zh-CN" sz="3200" dirty="0">
                <a:latin typeface="等线" panose="02010600030101010101" charset="-122"/>
                <a:ea typeface="等线" panose="02010600030101010101" charset="-122"/>
              </a:rPr>
              <a:t>用户代表与责任</a:t>
            </a:r>
            <a:endParaRPr lang="zh-CN" altLang="en-US" sz="3200" dirty="0">
              <a:latin typeface="等线" panose="02010600030101010101" charset="-122"/>
              <a:ea typeface="等线" panose="02010600030101010101" charset="-122"/>
            </a:endParaRPr>
          </a:p>
        </p:txBody>
      </p:sp>
      <p:graphicFrame>
        <p:nvGraphicFramePr>
          <p:cNvPr id="2" name="表格 1"/>
          <p:cNvGraphicFramePr/>
          <p:nvPr>
            <p:custDataLst>
              <p:tags r:id="rId1"/>
            </p:custDataLst>
          </p:nvPr>
        </p:nvGraphicFramePr>
        <p:xfrm>
          <a:off x="2164359" y="776604"/>
          <a:ext cx="8038183" cy="5769076"/>
        </p:xfrm>
        <a:graphic>
          <a:graphicData uri="http://schemas.openxmlformats.org/drawingml/2006/table">
            <a:tbl>
              <a:tblPr firstRow="1" bandRow="1">
                <a:tableStyleId>{5940675A-B579-460E-94D1-54222C63F5DA}</a:tableStyleId>
              </a:tblPr>
              <a:tblGrid>
                <a:gridCol w="791728"/>
                <a:gridCol w="804662"/>
                <a:gridCol w="3208525"/>
                <a:gridCol w="3233268"/>
              </a:tblGrid>
              <a:tr h="561613">
                <a:tc>
                  <a:txBody>
                    <a:bodyPr/>
                    <a:lstStyle/>
                    <a:p>
                      <a:pPr indent="0">
                        <a:buNone/>
                      </a:pPr>
                      <a:r>
                        <a:rPr lang="en-US" sz="1600" b="0">
                          <a:latin typeface="等线" panose="02010600030101010101" charset="-122"/>
                          <a:ea typeface="等线" panose="02010600030101010101" charset="-122"/>
                          <a:cs typeface="等线" panose="02010600030101010101" charset="-122"/>
                        </a:rPr>
                        <a:t>用户代表</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用户分类</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责任与义务</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说明</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1299">
                <a:tc>
                  <a:txBody>
                    <a:bodyPr/>
                    <a:lstStyle/>
                    <a:p>
                      <a:pPr indent="0">
                        <a:buNone/>
                      </a:pPr>
                      <a:r>
                        <a:rPr lang="en-US" sz="1600" b="0">
                          <a:latin typeface="等线" panose="02010600030101010101" charset="-122"/>
                          <a:ea typeface="等线" panose="02010600030101010101" charset="-122"/>
                          <a:cs typeface="等线" panose="02010600030101010101" charset="-122"/>
                        </a:rPr>
                        <a:t>孟越</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学生</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作为学生分类代表用户来扮演学生的角色，代表学生来提出需求，对已有的需求进行测试，提出意见，修补漏洞，完善需求分析</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该同学是软件工程专业的在读学生，对与学生的需求和想法有着自身独到的、全面的见解，十分适合担任学生代表</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54737">
                <a:tc>
                  <a:txBody>
                    <a:bodyPr/>
                    <a:lstStyle/>
                    <a:p>
                      <a:pPr indent="0">
                        <a:buNone/>
                      </a:pPr>
                      <a:r>
                        <a:rPr lang="en-US" sz="1600" b="0">
                          <a:latin typeface="等线" panose="02010600030101010101" charset="-122"/>
                          <a:ea typeface="等线" panose="02010600030101010101" charset="-122"/>
                          <a:cs typeface="等线" panose="02010600030101010101" charset="-122"/>
                        </a:rPr>
                        <a:t>蒋晓培</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游客</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作为游客分类代表用户来测试和完善游客相关功能，查漏补缺，实现游客相关功能的全面完善</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该同学是软件工程专业在读学生，眼界宽，能力强，可以很好的代表游客用户来测试软件的功能</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1299">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姜泓渝</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管理员</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作为管理员分类代表，需要测试管理员自身的相关功能，也要注意与其他用户角色交互与管理的功能，测试漏洞，发现问题</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dirty="0">
                          <a:latin typeface="等线" panose="02010600030101010101" charset="-122"/>
                          <a:ea typeface="等线" panose="02010600030101010101" charset="-122"/>
                          <a:cs typeface="等线" panose="02010600030101010101" charset="-122"/>
                        </a:rPr>
                        <a:t>该同学是软件工程在读学生，有很强的实践内力和较高的专业素养，适合发现实际使用中的功能缺陷和需求漏洞，可以有效的帮助开发人员解决问题</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547861">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杨枨</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教师</a:t>
                      </a:r>
                      <a:endParaRPr lang="en-US" altLang="en-US" sz="1600" b="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作为教师分类代表，需要明确教师的相关需求，测试相关功能的完善程度</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600" b="0" dirty="0">
                          <a:latin typeface="等线" panose="02010600030101010101" charset="-122"/>
                          <a:ea typeface="等线" panose="02010600030101010101" charset="-122"/>
                          <a:cs typeface="等线" panose="02010600030101010101" charset="-122"/>
                        </a:rPr>
                        <a:t>杨枨老师有长时间的教学经验和深厚的软件工程背景和专业素养，可以高屋建瓴的对我们的工作进行指导和改进，行之有效的帮助我们成功实现项目的每一个里程碑</a:t>
                      </a:r>
                      <a:endParaRPr lang="en-US" altLang="en-US" sz="1600" b="0" dirty="0">
                        <a:latin typeface="等线" panose="02010600030101010101" charset="-122"/>
                        <a:ea typeface="等线" panose="02010600030101010101" charset="-122"/>
                        <a:cs typeface="等线" panose="02010600030101010101" charset="-122"/>
                      </a:endParaRPr>
                    </a:p>
                  </a:txBody>
                  <a:tcPr marL="76200" marR="762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10464165" y="680720"/>
            <a:ext cx="1572260" cy="368300"/>
          </a:xfrm>
          <a:prstGeom prst="rect">
            <a:avLst/>
          </a:prstGeom>
          <a:noFill/>
        </p:spPr>
        <p:txBody>
          <a:bodyPr wrap="none" rtlCol="0">
            <a:spAutoFit/>
          </a:bodyPr>
          <a:p>
            <a:r>
              <a:rPr lang="zh-CN" altLang="en-US"/>
              <a:t>评审条目</a:t>
            </a:r>
            <a:r>
              <a:rPr lang="en-US" altLang="zh-CN"/>
              <a:t>5</a:t>
            </a:r>
            <a:r>
              <a:rPr lang="zh-CN" altLang="en-US"/>
              <a:t>、</a:t>
            </a:r>
            <a:r>
              <a:rPr lang="en-US" altLang="zh-CN"/>
              <a:t>6</a:t>
            </a:r>
            <a:endParaRPr lang="en-US" altLang="zh-CN"/>
          </a:p>
        </p:txBody>
      </p:sp>
    </p:spTree>
  </p:cSld>
  <p:clrMapOvr>
    <a:masterClrMapping/>
  </p:clrMapOvr>
  <p:transition advTm="2000">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9880" y="356870"/>
            <a:ext cx="3517265" cy="583565"/>
          </a:xfrm>
          <a:prstGeom prst="rect">
            <a:avLst/>
          </a:prstGeom>
          <a:noFill/>
        </p:spPr>
        <p:txBody>
          <a:bodyPr wrap="square" rtlCol="0" anchor="t">
            <a:spAutoFit/>
          </a:bodyPr>
          <a:lstStyle/>
          <a:p>
            <a:r>
              <a:rPr lang="zh-CN" altLang="en-US" sz="3200">
                <a:latin typeface="等线" panose="02010600030101010101" charset="-122"/>
                <a:ea typeface="等线" panose="02010600030101010101" charset="-122"/>
              </a:rPr>
              <a:t>用户代表确认</a:t>
            </a:r>
            <a:endParaRPr lang="zh-CN" altLang="en-US" sz="3200">
              <a:latin typeface="等线" panose="02010600030101010101" charset="-122"/>
              <a:ea typeface="等线" panose="02010600030101010101" charset="-122"/>
            </a:endParaRPr>
          </a:p>
        </p:txBody>
      </p:sp>
      <p:sp>
        <p:nvSpPr>
          <p:cNvPr id="3" name="文本框 2"/>
          <p:cNvSpPr txBox="1"/>
          <p:nvPr/>
        </p:nvSpPr>
        <p:spPr>
          <a:xfrm>
            <a:off x="1011817" y="1100787"/>
            <a:ext cx="2540000" cy="368300"/>
          </a:xfrm>
          <a:prstGeom prst="rect">
            <a:avLst/>
          </a:prstGeom>
          <a:noFill/>
        </p:spPr>
        <p:txBody>
          <a:bodyPr wrap="square" rtlCol="0" anchor="t">
            <a:spAutoFit/>
          </a:bodyPr>
          <a:lstStyle/>
          <a:p>
            <a:r>
              <a:rPr lang="zh-CN" altLang="en-US" dirty="0">
                <a:latin typeface="等线" panose="02010600030101010101" charset="-122"/>
                <a:ea typeface="等线" panose="02010600030101010101" charset="-122"/>
              </a:rPr>
              <a:t>学生代表</a:t>
            </a:r>
            <a:endParaRPr lang="zh-CN" altLang="en-US" dirty="0">
              <a:latin typeface="等线" panose="02010600030101010101" charset="-122"/>
              <a:ea typeface="等线" panose="02010600030101010101" charset="-122"/>
            </a:endParaRPr>
          </a:p>
        </p:txBody>
      </p:sp>
      <p:pic>
        <p:nvPicPr>
          <p:cNvPr id="4" name="图片 3"/>
          <p:cNvPicPr>
            <a:picLocks noChangeAspect="1"/>
          </p:cNvPicPr>
          <p:nvPr/>
        </p:nvPicPr>
        <p:blipFill>
          <a:blip r:embed="rId1"/>
          <a:stretch>
            <a:fillRect/>
          </a:stretch>
        </p:blipFill>
        <p:spPr>
          <a:xfrm>
            <a:off x="3172367" y="940435"/>
            <a:ext cx="7383780" cy="2628900"/>
          </a:xfrm>
          <a:prstGeom prst="rect">
            <a:avLst/>
          </a:prstGeom>
        </p:spPr>
      </p:pic>
      <p:sp>
        <p:nvSpPr>
          <p:cNvPr id="5" name="文本框 4"/>
          <p:cNvSpPr txBox="1"/>
          <p:nvPr/>
        </p:nvSpPr>
        <p:spPr>
          <a:xfrm>
            <a:off x="1011817" y="4067009"/>
            <a:ext cx="2540000" cy="368300"/>
          </a:xfrm>
          <a:prstGeom prst="rect">
            <a:avLst/>
          </a:prstGeom>
          <a:noFill/>
        </p:spPr>
        <p:txBody>
          <a:bodyPr wrap="square" rtlCol="0" anchor="t">
            <a:spAutoFit/>
          </a:bodyPr>
          <a:lstStyle/>
          <a:p>
            <a:r>
              <a:rPr lang="zh-CN" altLang="en-US" dirty="0">
                <a:latin typeface="等线" panose="02010600030101010101" charset="-122"/>
                <a:ea typeface="等线" panose="02010600030101010101" charset="-122"/>
              </a:rPr>
              <a:t>管理员代表</a:t>
            </a:r>
            <a:endParaRPr lang="zh-CN" altLang="en-US" dirty="0">
              <a:latin typeface="等线" panose="02010600030101010101" charset="-122"/>
              <a:ea typeface="等线" panose="02010600030101010101" charset="-122"/>
            </a:endParaRPr>
          </a:p>
        </p:txBody>
      </p:sp>
      <p:pic>
        <p:nvPicPr>
          <p:cNvPr id="6" name="图片 5"/>
          <p:cNvPicPr>
            <a:picLocks noChangeAspect="1"/>
          </p:cNvPicPr>
          <p:nvPr/>
        </p:nvPicPr>
        <p:blipFill>
          <a:blip r:embed="rId2"/>
          <a:stretch>
            <a:fillRect/>
          </a:stretch>
        </p:blipFill>
        <p:spPr>
          <a:xfrm>
            <a:off x="3172367" y="3729687"/>
            <a:ext cx="7383780" cy="2667000"/>
          </a:xfrm>
          <a:prstGeom prst="rect">
            <a:avLst/>
          </a:prstGeom>
        </p:spPr>
      </p:pic>
      <p:sp>
        <p:nvSpPr>
          <p:cNvPr id="7" name="文本框 6"/>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6</a:t>
            </a:r>
            <a:endParaRPr lang="en-US" altLang="zh-CN"/>
          </a:p>
        </p:txBody>
      </p:sp>
    </p:spTree>
  </p:cSld>
  <p:clrMapOvr>
    <a:masterClrMapping/>
  </p:clrMapOvr>
  <p:transition advTm="200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79880" y="356870"/>
            <a:ext cx="3517265" cy="583565"/>
          </a:xfrm>
          <a:prstGeom prst="rect">
            <a:avLst/>
          </a:prstGeom>
          <a:noFill/>
        </p:spPr>
        <p:txBody>
          <a:bodyPr wrap="square" rtlCol="0" anchor="t">
            <a:spAutoFit/>
          </a:bodyPr>
          <a:lstStyle/>
          <a:p>
            <a:r>
              <a:rPr lang="zh-CN" altLang="en-US" sz="3200">
                <a:latin typeface="等线" panose="02010600030101010101" charset="-122"/>
                <a:ea typeface="等线" panose="02010600030101010101" charset="-122"/>
              </a:rPr>
              <a:t>用户代表确认</a:t>
            </a:r>
            <a:endParaRPr lang="zh-CN" altLang="en-US" sz="3200">
              <a:latin typeface="等线" panose="02010600030101010101" charset="-122"/>
              <a:ea typeface="等线" panose="02010600030101010101" charset="-122"/>
            </a:endParaRPr>
          </a:p>
        </p:txBody>
      </p:sp>
      <p:sp>
        <p:nvSpPr>
          <p:cNvPr id="3" name="文本框 2"/>
          <p:cNvSpPr txBox="1"/>
          <p:nvPr/>
        </p:nvSpPr>
        <p:spPr>
          <a:xfrm>
            <a:off x="894372" y="1259217"/>
            <a:ext cx="2540000" cy="368300"/>
          </a:xfrm>
          <a:prstGeom prst="rect">
            <a:avLst/>
          </a:prstGeom>
          <a:noFill/>
        </p:spPr>
        <p:txBody>
          <a:bodyPr wrap="square" rtlCol="0" anchor="t">
            <a:spAutoFit/>
          </a:bodyPr>
          <a:lstStyle/>
          <a:p>
            <a:r>
              <a:rPr lang="zh-CN" altLang="en-US" dirty="0">
                <a:latin typeface="等线" panose="02010600030101010101" charset="-122"/>
                <a:ea typeface="等线" panose="02010600030101010101" charset="-122"/>
              </a:rPr>
              <a:t>游客</a:t>
            </a:r>
            <a:endParaRPr lang="zh-CN" altLang="en-US" dirty="0">
              <a:latin typeface="等线" panose="02010600030101010101" charset="-122"/>
              <a:ea typeface="等线" panose="02010600030101010101" charset="-122"/>
            </a:endParaRPr>
          </a:p>
        </p:txBody>
      </p:sp>
      <p:sp>
        <p:nvSpPr>
          <p:cNvPr id="5" name="文本框 4"/>
          <p:cNvSpPr txBox="1"/>
          <p:nvPr/>
        </p:nvSpPr>
        <p:spPr>
          <a:xfrm>
            <a:off x="894372" y="3718560"/>
            <a:ext cx="2540000" cy="368300"/>
          </a:xfrm>
          <a:prstGeom prst="rect">
            <a:avLst/>
          </a:prstGeom>
          <a:noFill/>
        </p:spPr>
        <p:txBody>
          <a:bodyPr wrap="square" rtlCol="0" anchor="t">
            <a:spAutoFit/>
          </a:bodyPr>
          <a:lstStyle/>
          <a:p>
            <a:r>
              <a:rPr lang="zh-CN" altLang="en-US" dirty="0">
                <a:latin typeface="等线" panose="02010600030101010101" charset="-122"/>
                <a:ea typeface="等线" panose="02010600030101010101" charset="-122"/>
              </a:rPr>
              <a:t>教师</a:t>
            </a:r>
            <a:endParaRPr lang="zh-CN" altLang="en-US" dirty="0">
              <a:latin typeface="等线" panose="02010600030101010101" charset="-122"/>
              <a:ea typeface="等线" panose="02010600030101010101" charset="-122"/>
            </a:endParaRPr>
          </a:p>
        </p:txBody>
      </p:sp>
      <p:pic>
        <p:nvPicPr>
          <p:cNvPr id="7" name="图片 6"/>
          <p:cNvPicPr>
            <a:picLocks noChangeAspect="1"/>
          </p:cNvPicPr>
          <p:nvPr/>
        </p:nvPicPr>
        <p:blipFill>
          <a:blip r:embed="rId1"/>
          <a:stretch>
            <a:fillRect/>
          </a:stretch>
        </p:blipFill>
        <p:spPr>
          <a:xfrm>
            <a:off x="4026715" y="940435"/>
            <a:ext cx="6497821" cy="2903567"/>
          </a:xfrm>
          <a:prstGeom prst="rect">
            <a:avLst/>
          </a:prstGeom>
        </p:spPr>
      </p:pic>
      <p:pic>
        <p:nvPicPr>
          <p:cNvPr id="8" name="图片 7"/>
          <p:cNvPicPr>
            <a:picLocks noChangeAspect="1"/>
          </p:cNvPicPr>
          <p:nvPr/>
        </p:nvPicPr>
        <p:blipFill>
          <a:blip r:embed="rId2"/>
          <a:stretch>
            <a:fillRect/>
          </a:stretch>
        </p:blipFill>
        <p:spPr>
          <a:xfrm>
            <a:off x="4085439" y="4086860"/>
            <a:ext cx="5510728" cy="2343054"/>
          </a:xfrm>
          <a:prstGeom prst="rect">
            <a:avLst/>
          </a:prstGeom>
        </p:spPr>
      </p:pic>
      <p:sp>
        <p:nvSpPr>
          <p:cNvPr id="4" name="文本框 3"/>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6</a:t>
            </a:r>
            <a:endParaRPr lang="en-US" altLang="zh-CN"/>
          </a:p>
        </p:txBody>
      </p:sp>
    </p:spTree>
  </p:cSld>
  <p:clrMapOvr>
    <a:masterClrMapping/>
  </p:clrMapOvr>
  <p:transition advTm="2000">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p:cNvSpPr/>
          <p:nvPr/>
        </p:nvSpPr>
        <p:spPr>
          <a:xfrm>
            <a:off x="5707232" y="3973848"/>
            <a:ext cx="772933" cy="81807"/>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5057036" y="3111533"/>
            <a:ext cx="2214880" cy="706755"/>
          </a:xfrm>
          <a:prstGeom prst="rect">
            <a:avLst/>
          </a:prstGeom>
          <a:noFill/>
        </p:spPr>
        <p:txBody>
          <a:bodyPr wrap="none" rtlCol="0">
            <a:spAutoFit/>
          </a:bodyPr>
          <a:lstStyle/>
          <a:p>
            <a:r>
              <a:rPr lang="zh-CN" altLang="en-US" sz="4000" dirty="0">
                <a:solidFill>
                  <a:srgbClr val="272F43"/>
                </a:solidFill>
                <a:cs typeface="+mn-ea"/>
                <a:sym typeface="+mn-lt"/>
              </a:rPr>
              <a:t>用例文档</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03</a:t>
            </a:r>
            <a:endParaRPr lang="zh-CN" altLang="en-US"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1" grpId="0"/>
      <p:bldP spid="51" grpId="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5565" y="287020"/>
            <a:ext cx="262128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cs typeface="等线" panose="02010600030101010101" charset="-122"/>
              </a:rPr>
              <a:t>用例文档展示</a:t>
            </a:r>
            <a:endParaRPr lang="zh-CN" altLang="en-US" sz="3200">
              <a:latin typeface="等线" panose="02010600030101010101" charset="-122"/>
              <a:ea typeface="等线" panose="02010600030101010101" charset="-122"/>
              <a:cs typeface="等线" panose="02010600030101010101" charset="-122"/>
            </a:endParaRPr>
          </a:p>
        </p:txBody>
      </p:sp>
      <p:sp>
        <p:nvSpPr>
          <p:cNvPr id="6" name="文本框 5"/>
          <p:cNvSpPr txBox="1"/>
          <p:nvPr/>
        </p:nvSpPr>
        <p:spPr>
          <a:xfrm>
            <a:off x="1523365" y="871855"/>
            <a:ext cx="640080" cy="368300"/>
          </a:xfrm>
          <a:prstGeom prst="rect">
            <a:avLst/>
          </a:prstGeom>
          <a:noFill/>
        </p:spPr>
        <p:txBody>
          <a:bodyPr wrap="none" rtlCol="0">
            <a:spAutoFit/>
          </a:bodyPr>
          <a:lstStyle/>
          <a:p>
            <a:r>
              <a:rPr lang="zh-CN" altLang="en-US" dirty="0"/>
              <a:t>样例</a:t>
            </a:r>
            <a:endParaRPr lang="zh-CN" altLang="en-US" dirty="0"/>
          </a:p>
        </p:txBody>
      </p:sp>
      <p:pic>
        <p:nvPicPr>
          <p:cNvPr id="3" name="图片 2"/>
          <p:cNvPicPr>
            <a:picLocks noChangeAspect="1"/>
          </p:cNvPicPr>
          <p:nvPr/>
        </p:nvPicPr>
        <p:blipFill>
          <a:blip r:embed="rId1"/>
          <a:stretch>
            <a:fillRect/>
          </a:stretch>
        </p:blipFill>
        <p:spPr>
          <a:xfrm>
            <a:off x="1407160" y="1240155"/>
            <a:ext cx="8305800" cy="5207635"/>
          </a:xfrm>
          <a:prstGeom prst="rect">
            <a:avLst/>
          </a:prstGeom>
        </p:spPr>
      </p:pic>
      <p:sp>
        <p:nvSpPr>
          <p:cNvPr id="7" name="文本框 6"/>
          <p:cNvSpPr txBox="1"/>
          <p:nvPr/>
        </p:nvSpPr>
        <p:spPr>
          <a:xfrm>
            <a:off x="10464165" y="680720"/>
            <a:ext cx="1572260" cy="368300"/>
          </a:xfrm>
          <a:prstGeom prst="rect">
            <a:avLst/>
          </a:prstGeom>
          <a:noFill/>
        </p:spPr>
        <p:txBody>
          <a:bodyPr wrap="none" rtlCol="0">
            <a:spAutoFit/>
          </a:bodyPr>
          <a:p>
            <a:r>
              <a:rPr lang="zh-CN" altLang="en-US"/>
              <a:t>评审条目</a:t>
            </a:r>
            <a:r>
              <a:rPr lang="en-US" altLang="zh-CN"/>
              <a:t>8</a:t>
            </a:r>
            <a:r>
              <a:rPr lang="zh-CN" altLang="en-US"/>
              <a:t>、</a:t>
            </a:r>
            <a:r>
              <a:rPr lang="en-US" altLang="zh-CN"/>
              <a:t>9</a:t>
            </a:r>
            <a:endParaRPr lang="en-US" altLang="zh-CN"/>
          </a:p>
        </p:txBody>
      </p:sp>
    </p:spTree>
  </p:cSld>
  <p:clrMapOvr>
    <a:masterClrMapping/>
  </p:clrMapOvr>
  <p:transition advTm="200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5565" y="287020"/>
            <a:ext cx="1626870" cy="583565"/>
          </a:xfrm>
          <a:prstGeom prst="rect">
            <a:avLst/>
          </a:prstGeom>
          <a:noFill/>
        </p:spPr>
        <p:txBody>
          <a:bodyPr wrap="none" rtlCol="0">
            <a:spAutoFit/>
          </a:bodyPr>
          <a:lstStyle/>
          <a:p>
            <a:r>
              <a:rPr lang="en-US" altLang="zh-CN" sz="3200">
                <a:latin typeface="等线" panose="02010600030101010101" charset="-122"/>
                <a:ea typeface="等线" panose="02010600030101010101" charset="-122"/>
                <a:cs typeface="等线" panose="02010600030101010101" charset="-122"/>
              </a:rPr>
              <a:t>DM</a:t>
            </a:r>
            <a:r>
              <a:rPr lang="zh-CN" altLang="en-US" sz="3200">
                <a:latin typeface="等线" panose="02010600030101010101" charset="-122"/>
                <a:ea typeface="等线" panose="02010600030101010101" charset="-122"/>
                <a:cs typeface="等线" panose="02010600030101010101" charset="-122"/>
              </a:rPr>
              <a:t>展示</a:t>
            </a:r>
            <a:endParaRPr lang="zh-CN" altLang="en-US" sz="3200">
              <a:latin typeface="等线" panose="02010600030101010101" charset="-122"/>
              <a:ea typeface="等线" panose="02010600030101010101" charset="-122"/>
              <a:cs typeface="等线" panose="02010600030101010101" charset="-122"/>
            </a:endParaRPr>
          </a:p>
        </p:txBody>
      </p:sp>
      <p:sp>
        <p:nvSpPr>
          <p:cNvPr id="6" name="文本框 5"/>
          <p:cNvSpPr txBox="1"/>
          <p:nvPr/>
        </p:nvSpPr>
        <p:spPr>
          <a:xfrm>
            <a:off x="1523365" y="871855"/>
            <a:ext cx="640080" cy="368300"/>
          </a:xfrm>
          <a:prstGeom prst="rect">
            <a:avLst/>
          </a:prstGeom>
          <a:noFill/>
        </p:spPr>
        <p:txBody>
          <a:bodyPr wrap="none" rtlCol="0">
            <a:spAutoFit/>
          </a:bodyPr>
          <a:lstStyle/>
          <a:p>
            <a:r>
              <a:rPr lang="zh-CN" altLang="en-US" dirty="0"/>
              <a:t>样例</a:t>
            </a:r>
            <a:endParaRPr lang="zh-CN" altLang="en-US" dirty="0"/>
          </a:p>
        </p:txBody>
      </p:sp>
      <p:pic>
        <p:nvPicPr>
          <p:cNvPr id="3" name="图片 2"/>
          <p:cNvPicPr>
            <a:picLocks noChangeAspect="1"/>
          </p:cNvPicPr>
          <p:nvPr/>
        </p:nvPicPr>
        <p:blipFill>
          <a:blip r:embed="rId1"/>
          <a:stretch>
            <a:fillRect/>
          </a:stretch>
        </p:blipFill>
        <p:spPr>
          <a:xfrm>
            <a:off x="2972435" y="871855"/>
            <a:ext cx="4615180" cy="5873115"/>
          </a:xfrm>
          <a:prstGeom prst="rect">
            <a:avLst/>
          </a:prstGeom>
        </p:spPr>
      </p:pic>
      <p:sp>
        <p:nvSpPr>
          <p:cNvPr id="7" name="文本框 6"/>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9</a:t>
            </a:r>
            <a:endParaRPr lang="en-US" altLang="zh-CN"/>
          </a:p>
        </p:txBody>
      </p:sp>
    </p:spTree>
  </p:cSld>
  <p:clrMapOvr>
    <a:masterClrMapping/>
  </p:clrMapOvr>
  <p:transition advTm="2000">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p:cNvSpPr/>
          <p:nvPr/>
        </p:nvSpPr>
        <p:spPr>
          <a:xfrm>
            <a:off x="5707232" y="3973848"/>
            <a:ext cx="772933" cy="81807"/>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04</a:t>
            </a:r>
            <a:endParaRPr lang="zh-CN" altLang="en-US" sz="4400" dirty="0">
              <a:cs typeface="+mn-ea"/>
              <a:sym typeface="+mn-lt"/>
            </a:endParaRPr>
          </a:p>
        </p:txBody>
      </p:sp>
      <p:sp>
        <p:nvSpPr>
          <p:cNvPr id="2" name="文本框 1"/>
          <p:cNvSpPr txBox="1"/>
          <p:nvPr/>
        </p:nvSpPr>
        <p:spPr>
          <a:xfrm>
            <a:off x="3674110" y="3239135"/>
            <a:ext cx="6002655" cy="645160"/>
          </a:xfrm>
          <a:prstGeom prst="rect">
            <a:avLst/>
          </a:prstGeom>
          <a:noFill/>
        </p:spPr>
        <p:txBody>
          <a:bodyPr wrap="square" rtlCol="0">
            <a:spAutoFit/>
          </a:bodyPr>
          <a:p>
            <a:r>
              <a:rPr lang="zh-CN" altLang="en-US" sz="3600"/>
              <a:t>需求可行性分析和</a:t>
            </a:r>
            <a:r>
              <a:rPr lang="en-US" altLang="zh-CN" sz="3600"/>
              <a:t>JAD</a:t>
            </a:r>
            <a:r>
              <a:rPr lang="zh-CN" altLang="en-US" sz="3600"/>
              <a:t>会议</a:t>
            </a:r>
            <a:endParaRPr lang="zh-CN" altLang="en-US" sz="3600"/>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38" grpId="0" animBg="1"/>
      <p:bldP spid="3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5565" y="347980"/>
            <a:ext cx="302768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cs typeface="等线" panose="02010600030101010101" charset="-122"/>
              </a:rPr>
              <a:t>需求可行性</a:t>
            </a:r>
            <a:r>
              <a:rPr lang="zh-CN" altLang="en-US" sz="3200">
                <a:latin typeface="等线" panose="02010600030101010101" charset="-122"/>
                <a:ea typeface="等线" panose="02010600030101010101" charset="-122"/>
                <a:cs typeface="等线" panose="02010600030101010101" charset="-122"/>
              </a:rPr>
              <a:t>分析</a:t>
            </a:r>
            <a:endParaRPr lang="zh-CN" altLang="en-US" sz="320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9590405" y="182880"/>
            <a:ext cx="1343660" cy="368300"/>
          </a:xfrm>
          <a:prstGeom prst="rect">
            <a:avLst/>
          </a:prstGeom>
          <a:noFill/>
        </p:spPr>
        <p:txBody>
          <a:bodyPr wrap="none" rtlCol="0">
            <a:spAutoFit/>
          </a:bodyPr>
          <a:p>
            <a:r>
              <a:rPr lang="zh-CN" altLang="en-US"/>
              <a:t>评审条目</a:t>
            </a:r>
            <a:r>
              <a:rPr lang="en-US" altLang="zh-CN"/>
              <a:t>12</a:t>
            </a:r>
            <a:endParaRPr lang="en-US" altLang="zh-CN"/>
          </a:p>
        </p:txBody>
      </p:sp>
      <p:pic>
        <p:nvPicPr>
          <p:cNvPr id="5" name="图片 4"/>
          <p:cNvPicPr>
            <a:picLocks noChangeAspect="1"/>
          </p:cNvPicPr>
          <p:nvPr/>
        </p:nvPicPr>
        <p:blipFill>
          <a:blip r:embed="rId1"/>
          <a:stretch>
            <a:fillRect/>
          </a:stretch>
        </p:blipFill>
        <p:spPr>
          <a:xfrm>
            <a:off x="1496060" y="931545"/>
            <a:ext cx="9069070" cy="5223510"/>
          </a:xfrm>
          <a:prstGeom prst="rect">
            <a:avLst/>
          </a:prstGeom>
        </p:spPr>
      </p:pic>
    </p:spTree>
  </p:cSld>
  <p:clrMapOvr>
    <a:masterClrMapping/>
  </p:clrMapOvr>
  <p:transition advTm="2000">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20470" y="1134745"/>
            <a:ext cx="2735580" cy="1082040"/>
          </a:xfrm>
          <a:prstGeom prst="rect">
            <a:avLst/>
          </a:prstGeom>
        </p:spPr>
      </p:pic>
      <p:sp>
        <p:nvSpPr>
          <p:cNvPr id="4" name="文本框 3"/>
          <p:cNvSpPr txBox="1"/>
          <p:nvPr/>
        </p:nvSpPr>
        <p:spPr>
          <a:xfrm>
            <a:off x="1345565" y="347980"/>
            <a:ext cx="2484755" cy="583565"/>
          </a:xfrm>
          <a:prstGeom prst="rect">
            <a:avLst/>
          </a:prstGeom>
          <a:noFill/>
        </p:spPr>
        <p:txBody>
          <a:bodyPr wrap="none" rtlCol="0">
            <a:spAutoFit/>
          </a:bodyPr>
          <a:lstStyle/>
          <a:p>
            <a:r>
              <a:rPr lang="en-US" altLang="zh-CN" sz="3200">
                <a:latin typeface="等线" panose="02010600030101010101" charset="-122"/>
                <a:ea typeface="等线" panose="02010600030101010101" charset="-122"/>
                <a:cs typeface="等线" panose="02010600030101010101" charset="-122"/>
              </a:rPr>
              <a:t>JAD</a:t>
            </a:r>
            <a:r>
              <a:rPr lang="zh-CN" altLang="en-US" sz="3200">
                <a:latin typeface="等线" panose="02010600030101010101" charset="-122"/>
                <a:ea typeface="等线" panose="02010600030101010101" charset="-122"/>
                <a:cs typeface="等线" panose="02010600030101010101" charset="-122"/>
              </a:rPr>
              <a:t>会议记录</a:t>
            </a:r>
            <a:endParaRPr lang="zh-CN" altLang="en-US" sz="3200">
              <a:latin typeface="等线" panose="02010600030101010101" charset="-122"/>
              <a:ea typeface="等线" panose="02010600030101010101" charset="-122"/>
              <a:cs typeface="等线" panose="02010600030101010101" charset="-122"/>
            </a:endParaRPr>
          </a:p>
        </p:txBody>
      </p:sp>
      <p:pic>
        <p:nvPicPr>
          <p:cNvPr id="6" name="图片 5"/>
          <p:cNvPicPr>
            <a:picLocks noChangeAspect="1"/>
          </p:cNvPicPr>
          <p:nvPr/>
        </p:nvPicPr>
        <p:blipFill>
          <a:blip r:embed="rId2"/>
          <a:stretch>
            <a:fillRect/>
          </a:stretch>
        </p:blipFill>
        <p:spPr>
          <a:xfrm>
            <a:off x="4023995" y="777240"/>
            <a:ext cx="7743825" cy="5930900"/>
          </a:xfrm>
          <a:prstGeom prst="rect">
            <a:avLst/>
          </a:prstGeom>
        </p:spPr>
      </p:pic>
      <p:sp>
        <p:nvSpPr>
          <p:cNvPr id="3" name="文本框 2"/>
          <p:cNvSpPr txBox="1"/>
          <p:nvPr/>
        </p:nvSpPr>
        <p:spPr>
          <a:xfrm>
            <a:off x="9590405" y="182880"/>
            <a:ext cx="1818640" cy="368300"/>
          </a:xfrm>
          <a:prstGeom prst="rect">
            <a:avLst/>
          </a:prstGeom>
          <a:noFill/>
        </p:spPr>
        <p:txBody>
          <a:bodyPr wrap="none" rtlCol="0">
            <a:spAutoFit/>
          </a:bodyPr>
          <a:p>
            <a:r>
              <a:rPr lang="zh-CN" altLang="en-US"/>
              <a:t>评审条目</a:t>
            </a:r>
            <a:r>
              <a:rPr lang="en-US" altLang="zh-CN"/>
              <a:t>12</a:t>
            </a:r>
            <a:r>
              <a:rPr lang="zh-CN" altLang="en-US"/>
              <a:t>、</a:t>
            </a:r>
            <a:r>
              <a:rPr lang="en-US" altLang="zh-CN"/>
              <a:t>13</a:t>
            </a:r>
            <a:endParaRPr lang="en-US" altLang="zh-CN"/>
          </a:p>
        </p:txBody>
      </p:sp>
    </p:spTree>
  </p:cSld>
  <p:clrMapOvr>
    <a:masterClrMapping/>
  </p:clrMapOvr>
  <p:transition advTm="200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圆角 38"/>
          <p:cNvSpPr/>
          <p:nvPr/>
        </p:nvSpPr>
        <p:spPr>
          <a:xfrm>
            <a:off x="3773400" y="948350"/>
            <a:ext cx="4601228" cy="369332"/>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862699" y="948350"/>
            <a:ext cx="4422630" cy="368300"/>
          </a:xfrm>
          <a:prstGeom prst="rect">
            <a:avLst/>
          </a:prstGeom>
          <a:noFill/>
        </p:spPr>
        <p:txBody>
          <a:bodyPr wrap="square" rtlCol="0">
            <a:spAutoFit/>
          </a:bodyPr>
          <a:lstStyle/>
          <a:p>
            <a:pPr algn="dist"/>
            <a:r>
              <a:rPr lang="en-US" altLang="zh-CN" b="1" dirty="0">
                <a:solidFill>
                  <a:srgbClr val="F5BB18"/>
                </a:solidFill>
                <a:cs typeface="+mn-ea"/>
                <a:sym typeface="+mn-lt"/>
              </a:rPr>
              <a:t>-SRS</a:t>
            </a:r>
            <a:r>
              <a:rPr lang="zh-CN" altLang="en-US" b="1" dirty="0">
                <a:solidFill>
                  <a:srgbClr val="F5BB18"/>
                </a:solidFill>
                <a:cs typeface="+mn-ea"/>
                <a:sym typeface="+mn-lt"/>
              </a:rPr>
              <a:t>目录</a:t>
            </a:r>
            <a:r>
              <a:rPr lang="en-US" altLang="zh-CN" b="1" dirty="0">
                <a:solidFill>
                  <a:srgbClr val="F5BB18"/>
                </a:solidFill>
                <a:cs typeface="+mn-ea"/>
                <a:sym typeface="+mn-lt"/>
              </a:rPr>
              <a:t>-</a:t>
            </a:r>
            <a:endParaRPr lang="zh-CN" altLang="en-US" dirty="0">
              <a:solidFill>
                <a:srgbClr val="F5BB18"/>
              </a:solidFill>
              <a:cs typeface="+mn-ea"/>
              <a:sym typeface="+mn-lt"/>
            </a:endParaRPr>
          </a:p>
        </p:txBody>
      </p:sp>
      <p:sp>
        <p:nvSpPr>
          <p:cNvPr id="43" name="矩形: 圆角 42"/>
          <p:cNvSpPr/>
          <p:nvPr/>
        </p:nvSpPr>
        <p:spPr>
          <a:xfrm>
            <a:off x="5687548" y="1545250"/>
            <a:ext cx="772933" cy="81807"/>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365328" y="241338"/>
            <a:ext cx="3415665" cy="706755"/>
          </a:xfrm>
          <a:prstGeom prst="rect">
            <a:avLst/>
          </a:prstGeom>
          <a:noFill/>
        </p:spPr>
        <p:txBody>
          <a:bodyPr wrap="none" rtlCol="0">
            <a:spAutoFit/>
          </a:bodyPr>
          <a:lstStyle/>
          <a:p>
            <a:r>
              <a:rPr lang="en-US" altLang="zh-CN" sz="4000" dirty="0">
                <a:solidFill>
                  <a:srgbClr val="272F43"/>
                </a:solidFill>
                <a:cs typeface="+mn-ea"/>
                <a:sym typeface="+mn-lt"/>
              </a:rPr>
              <a:t>SRS 2022 </a:t>
            </a:r>
            <a:r>
              <a:rPr lang="zh-CN" altLang="en-US" sz="4000" dirty="0">
                <a:solidFill>
                  <a:srgbClr val="272F43"/>
                </a:solidFill>
                <a:cs typeface="+mn-ea"/>
                <a:sym typeface="+mn-lt"/>
              </a:rPr>
              <a:t>目录</a:t>
            </a:r>
            <a:endParaRPr lang="zh-CN" altLang="en-US" sz="4000" dirty="0">
              <a:solidFill>
                <a:srgbClr val="272F43"/>
              </a:solidFill>
              <a:cs typeface="+mn-ea"/>
              <a:sym typeface="+mn-lt"/>
            </a:endParaRPr>
          </a:p>
        </p:txBody>
      </p:sp>
      <p:sp>
        <p:nvSpPr>
          <p:cNvPr id="2" name="椭圆 1"/>
          <p:cNvSpPr/>
          <p:nvPr/>
        </p:nvSpPr>
        <p:spPr>
          <a:xfrm>
            <a:off x="1446674" y="1544693"/>
            <a:ext cx="786298" cy="786298"/>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1</a:t>
            </a:r>
            <a:endParaRPr lang="zh-CN" altLang="en-US" sz="4400" dirty="0">
              <a:cs typeface="+mn-ea"/>
              <a:sym typeface="+mn-lt"/>
            </a:endParaRPr>
          </a:p>
        </p:txBody>
      </p:sp>
      <p:sp>
        <p:nvSpPr>
          <p:cNvPr id="3" name="椭圆 2"/>
          <p:cNvSpPr/>
          <p:nvPr/>
        </p:nvSpPr>
        <p:spPr>
          <a:xfrm>
            <a:off x="1446254" y="5935472"/>
            <a:ext cx="786298" cy="786298"/>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6</a:t>
            </a:r>
            <a:endParaRPr lang="zh-CN" altLang="en-US" sz="4400" dirty="0">
              <a:cs typeface="+mn-ea"/>
              <a:sym typeface="+mn-lt"/>
            </a:endParaRPr>
          </a:p>
        </p:txBody>
      </p:sp>
      <p:sp>
        <p:nvSpPr>
          <p:cNvPr id="4" name="文本框 3"/>
          <p:cNvSpPr txBox="1"/>
          <p:nvPr/>
        </p:nvSpPr>
        <p:spPr>
          <a:xfrm>
            <a:off x="2436991" y="5224263"/>
            <a:ext cx="2316480" cy="460375"/>
          </a:xfrm>
          <a:prstGeom prst="rect">
            <a:avLst/>
          </a:prstGeom>
          <a:noFill/>
        </p:spPr>
        <p:txBody>
          <a:bodyPr wrap="none" rtlCol="0">
            <a:spAutoFit/>
          </a:bodyPr>
          <a:lstStyle/>
          <a:p>
            <a:r>
              <a:rPr lang="zh-CN" altLang="en-US" sz="2400" dirty="0">
                <a:solidFill>
                  <a:srgbClr val="272F43"/>
                </a:solidFill>
                <a:cs typeface="+mn-ea"/>
                <a:sym typeface="+mn-lt"/>
              </a:rPr>
              <a:t>需求规格说明书</a:t>
            </a:r>
            <a:endParaRPr lang="zh-CN" altLang="en-US" sz="2400" dirty="0">
              <a:solidFill>
                <a:srgbClr val="272F43"/>
              </a:solidFill>
              <a:cs typeface="+mn-ea"/>
              <a:sym typeface="+mn-lt"/>
            </a:endParaRPr>
          </a:p>
        </p:txBody>
      </p:sp>
      <p:sp>
        <p:nvSpPr>
          <p:cNvPr id="7" name="文本框 6"/>
          <p:cNvSpPr txBox="1"/>
          <p:nvPr/>
        </p:nvSpPr>
        <p:spPr>
          <a:xfrm>
            <a:off x="2414807" y="1746994"/>
            <a:ext cx="2339102" cy="461665"/>
          </a:xfrm>
          <a:prstGeom prst="rect">
            <a:avLst/>
          </a:prstGeom>
          <a:noFill/>
        </p:spPr>
        <p:txBody>
          <a:bodyPr wrap="none" rtlCol="0">
            <a:spAutoFit/>
          </a:bodyPr>
          <a:lstStyle/>
          <a:p>
            <a:r>
              <a:rPr lang="zh-CN" altLang="en-US" sz="2400" dirty="0">
                <a:solidFill>
                  <a:srgbClr val="272F43"/>
                </a:solidFill>
                <a:cs typeface="+mn-ea"/>
                <a:sym typeface="+mn-lt"/>
              </a:rPr>
              <a:t>视图与范围文档</a:t>
            </a:r>
            <a:endParaRPr lang="zh-CN" altLang="en-US" sz="2400" dirty="0">
              <a:solidFill>
                <a:srgbClr val="272F43"/>
              </a:solidFill>
              <a:cs typeface="+mn-ea"/>
              <a:sym typeface="+mn-lt"/>
            </a:endParaRPr>
          </a:p>
        </p:txBody>
      </p:sp>
      <p:sp>
        <p:nvSpPr>
          <p:cNvPr id="11" name="文本框 10"/>
          <p:cNvSpPr txBox="1"/>
          <p:nvPr/>
        </p:nvSpPr>
        <p:spPr>
          <a:xfrm>
            <a:off x="2414807" y="2596178"/>
            <a:ext cx="3312125" cy="461665"/>
          </a:xfrm>
          <a:prstGeom prst="rect">
            <a:avLst/>
          </a:prstGeom>
          <a:noFill/>
        </p:spPr>
        <p:txBody>
          <a:bodyPr wrap="none" rtlCol="0">
            <a:spAutoFit/>
          </a:bodyPr>
          <a:lstStyle/>
          <a:p>
            <a:r>
              <a:rPr lang="zh-CN" altLang="en-US" sz="2400" dirty="0">
                <a:solidFill>
                  <a:srgbClr val="272F43"/>
                </a:solidFill>
                <a:cs typeface="+mn-ea"/>
                <a:sym typeface="+mn-lt"/>
              </a:rPr>
              <a:t>用户群分类及用户代表</a:t>
            </a:r>
            <a:endParaRPr lang="zh-CN" altLang="en-US" sz="2400" dirty="0">
              <a:solidFill>
                <a:srgbClr val="272F43"/>
              </a:solidFill>
              <a:cs typeface="+mn-ea"/>
              <a:sym typeface="+mn-lt"/>
            </a:endParaRPr>
          </a:p>
        </p:txBody>
      </p:sp>
      <p:sp>
        <p:nvSpPr>
          <p:cNvPr id="12" name="椭圆 11"/>
          <p:cNvSpPr/>
          <p:nvPr/>
        </p:nvSpPr>
        <p:spPr>
          <a:xfrm>
            <a:off x="1446394" y="2409448"/>
            <a:ext cx="786298" cy="786298"/>
          </a:xfrm>
          <a:prstGeom prst="ellipse">
            <a:avLst/>
          </a:pr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2</a:t>
            </a:r>
            <a:endParaRPr lang="zh-CN" altLang="en-US" sz="4400" dirty="0">
              <a:cs typeface="+mn-ea"/>
              <a:sym typeface="+mn-lt"/>
            </a:endParaRPr>
          </a:p>
        </p:txBody>
      </p:sp>
      <p:sp>
        <p:nvSpPr>
          <p:cNvPr id="16" name="椭圆 15"/>
          <p:cNvSpPr/>
          <p:nvPr/>
        </p:nvSpPr>
        <p:spPr>
          <a:xfrm>
            <a:off x="6814544" y="3267956"/>
            <a:ext cx="786298" cy="786298"/>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9</a:t>
            </a:r>
            <a:endParaRPr lang="zh-CN" altLang="en-US" sz="4400" dirty="0">
              <a:cs typeface="+mn-ea"/>
              <a:sym typeface="+mn-lt"/>
            </a:endParaRPr>
          </a:p>
        </p:txBody>
      </p:sp>
      <p:sp>
        <p:nvSpPr>
          <p:cNvPr id="19" name="文本框 18"/>
          <p:cNvSpPr txBox="1"/>
          <p:nvPr/>
        </p:nvSpPr>
        <p:spPr>
          <a:xfrm>
            <a:off x="7955069" y="1626567"/>
            <a:ext cx="1402080" cy="460375"/>
          </a:xfrm>
          <a:prstGeom prst="rect">
            <a:avLst/>
          </a:prstGeom>
          <a:noFill/>
        </p:spPr>
        <p:txBody>
          <a:bodyPr wrap="none" rtlCol="0">
            <a:spAutoFit/>
          </a:bodyPr>
          <a:lstStyle/>
          <a:p>
            <a:r>
              <a:rPr lang="zh-CN" altLang="en-US" sz="2400" dirty="0">
                <a:solidFill>
                  <a:srgbClr val="272F43"/>
                </a:solidFill>
                <a:cs typeface="+mn-ea"/>
                <a:sym typeface="+mn-lt"/>
              </a:rPr>
              <a:t>测试用例</a:t>
            </a:r>
            <a:endParaRPr lang="zh-CN" altLang="en-US" sz="2400" dirty="0">
              <a:solidFill>
                <a:srgbClr val="272F43"/>
              </a:solidFill>
              <a:cs typeface="+mn-ea"/>
              <a:sym typeface="+mn-lt"/>
            </a:endParaRPr>
          </a:p>
        </p:txBody>
      </p:sp>
      <p:sp>
        <p:nvSpPr>
          <p:cNvPr id="20" name="椭圆 19"/>
          <p:cNvSpPr/>
          <p:nvPr/>
        </p:nvSpPr>
        <p:spPr>
          <a:xfrm>
            <a:off x="6814544" y="2409107"/>
            <a:ext cx="786298" cy="786298"/>
          </a:xfrm>
          <a:prstGeom prst="ellipse">
            <a:avLst/>
          </a:pr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8</a:t>
            </a:r>
            <a:endParaRPr lang="zh-CN" altLang="en-US" sz="4400" dirty="0">
              <a:cs typeface="+mn-ea"/>
              <a:sym typeface="+mn-lt"/>
            </a:endParaRPr>
          </a:p>
        </p:txBody>
      </p:sp>
      <p:sp>
        <p:nvSpPr>
          <p:cNvPr id="38" name="椭圆 37"/>
          <p:cNvSpPr/>
          <p:nvPr/>
        </p:nvSpPr>
        <p:spPr>
          <a:xfrm>
            <a:off x="1446394" y="3313982"/>
            <a:ext cx="786298" cy="786298"/>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3</a:t>
            </a:r>
            <a:endParaRPr lang="zh-CN" altLang="en-US" sz="4400" dirty="0">
              <a:cs typeface="+mn-ea"/>
              <a:sym typeface="+mn-lt"/>
            </a:endParaRPr>
          </a:p>
        </p:txBody>
      </p:sp>
      <p:sp>
        <p:nvSpPr>
          <p:cNvPr id="40" name="文本框 39"/>
          <p:cNvSpPr txBox="1"/>
          <p:nvPr/>
        </p:nvSpPr>
        <p:spPr>
          <a:xfrm>
            <a:off x="2414807" y="3445207"/>
            <a:ext cx="1415772" cy="461665"/>
          </a:xfrm>
          <a:prstGeom prst="rect">
            <a:avLst/>
          </a:prstGeom>
          <a:noFill/>
        </p:spPr>
        <p:txBody>
          <a:bodyPr wrap="none" rtlCol="0">
            <a:spAutoFit/>
          </a:bodyPr>
          <a:lstStyle/>
          <a:p>
            <a:r>
              <a:rPr lang="zh-CN" altLang="en-US" sz="2400" dirty="0">
                <a:solidFill>
                  <a:srgbClr val="272F43"/>
                </a:solidFill>
                <a:cs typeface="+mn-ea"/>
                <a:sym typeface="+mn-lt"/>
              </a:rPr>
              <a:t>用例文档</a:t>
            </a:r>
            <a:endParaRPr lang="zh-CN" altLang="en-US" sz="2400" dirty="0">
              <a:solidFill>
                <a:srgbClr val="272F43"/>
              </a:solidFill>
              <a:cs typeface="+mn-ea"/>
              <a:sym typeface="+mn-lt"/>
            </a:endParaRPr>
          </a:p>
        </p:txBody>
      </p:sp>
      <p:sp>
        <p:nvSpPr>
          <p:cNvPr id="42" name="文本框 41"/>
          <p:cNvSpPr txBox="1"/>
          <p:nvPr/>
        </p:nvSpPr>
        <p:spPr>
          <a:xfrm>
            <a:off x="2414172" y="4337410"/>
            <a:ext cx="3744595" cy="829945"/>
          </a:xfrm>
          <a:prstGeom prst="rect">
            <a:avLst/>
          </a:prstGeom>
          <a:noFill/>
        </p:spPr>
        <p:txBody>
          <a:bodyPr wrap="none" rtlCol="0">
            <a:spAutoFit/>
          </a:bodyPr>
          <a:lstStyle/>
          <a:p>
            <a:pPr algn="l"/>
            <a:r>
              <a:rPr lang="zh-CN" altLang="en-US" sz="2400">
                <a:sym typeface="+mn-ea"/>
              </a:rPr>
              <a:t>需求可行性分析和</a:t>
            </a:r>
            <a:r>
              <a:rPr lang="en-US" altLang="zh-CN" sz="2400">
                <a:sym typeface="+mn-ea"/>
              </a:rPr>
              <a:t>JAD</a:t>
            </a:r>
            <a:r>
              <a:rPr lang="zh-CN" altLang="en-US" sz="2400">
                <a:sym typeface="+mn-ea"/>
              </a:rPr>
              <a:t>会议</a:t>
            </a:r>
            <a:endParaRPr lang="zh-CN" altLang="en-US" sz="2400"/>
          </a:p>
          <a:p>
            <a:endParaRPr lang="zh-CN" altLang="en-US" sz="2400" dirty="0">
              <a:solidFill>
                <a:srgbClr val="272F43"/>
              </a:solidFill>
              <a:cs typeface="+mn-ea"/>
              <a:sym typeface="+mn-lt"/>
            </a:endParaRPr>
          </a:p>
        </p:txBody>
      </p:sp>
      <p:sp>
        <p:nvSpPr>
          <p:cNvPr id="44" name="椭圆 43"/>
          <p:cNvSpPr/>
          <p:nvPr/>
        </p:nvSpPr>
        <p:spPr>
          <a:xfrm>
            <a:off x="1446394" y="4187568"/>
            <a:ext cx="786298" cy="786298"/>
          </a:xfrm>
          <a:prstGeom prst="ellipse">
            <a:avLst/>
          </a:pr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4</a:t>
            </a:r>
            <a:endParaRPr lang="zh-CN" altLang="en-US" sz="4400" dirty="0">
              <a:cs typeface="+mn-ea"/>
              <a:sym typeface="+mn-lt"/>
            </a:endParaRPr>
          </a:p>
        </p:txBody>
      </p:sp>
      <p:sp>
        <p:nvSpPr>
          <p:cNvPr id="45" name="椭圆 44"/>
          <p:cNvSpPr/>
          <p:nvPr/>
        </p:nvSpPr>
        <p:spPr>
          <a:xfrm>
            <a:off x="1446394" y="5061341"/>
            <a:ext cx="786298" cy="786298"/>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5</a:t>
            </a:r>
            <a:endParaRPr lang="zh-CN" altLang="en-US" sz="4400" dirty="0">
              <a:cs typeface="+mn-ea"/>
              <a:sym typeface="+mn-lt"/>
            </a:endParaRPr>
          </a:p>
        </p:txBody>
      </p:sp>
      <p:sp>
        <p:nvSpPr>
          <p:cNvPr id="49" name="文本框 48"/>
          <p:cNvSpPr txBox="1"/>
          <p:nvPr/>
        </p:nvSpPr>
        <p:spPr>
          <a:xfrm>
            <a:off x="2436919" y="6183022"/>
            <a:ext cx="800219" cy="461665"/>
          </a:xfrm>
          <a:prstGeom prst="rect">
            <a:avLst/>
          </a:prstGeom>
          <a:noFill/>
        </p:spPr>
        <p:txBody>
          <a:bodyPr wrap="none" rtlCol="0">
            <a:spAutoFit/>
          </a:bodyPr>
          <a:lstStyle/>
          <a:p>
            <a:r>
              <a:rPr lang="zh-CN" altLang="en-US" sz="2400" dirty="0">
                <a:solidFill>
                  <a:srgbClr val="272F43"/>
                </a:solidFill>
                <a:cs typeface="+mn-ea"/>
                <a:sym typeface="+mn-lt"/>
              </a:rPr>
              <a:t>原型</a:t>
            </a:r>
            <a:endParaRPr lang="zh-CN" altLang="en-US" sz="2400" dirty="0">
              <a:solidFill>
                <a:srgbClr val="272F43"/>
              </a:solidFill>
              <a:cs typeface="+mn-ea"/>
              <a:sym typeface="+mn-lt"/>
            </a:endParaRPr>
          </a:p>
        </p:txBody>
      </p:sp>
      <p:sp>
        <p:nvSpPr>
          <p:cNvPr id="50" name="椭圆 49"/>
          <p:cNvSpPr/>
          <p:nvPr/>
        </p:nvSpPr>
        <p:spPr>
          <a:xfrm>
            <a:off x="6814544" y="1550258"/>
            <a:ext cx="786298" cy="786298"/>
          </a:xfrm>
          <a:prstGeom prst="ellipse">
            <a:avLst/>
          </a:pr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cs typeface="+mn-ea"/>
                <a:sym typeface="+mn-lt"/>
              </a:rPr>
              <a:t>7</a:t>
            </a:r>
            <a:endParaRPr lang="zh-CN" altLang="en-US" sz="4400" dirty="0">
              <a:cs typeface="+mn-ea"/>
              <a:sym typeface="+mn-lt"/>
            </a:endParaRPr>
          </a:p>
        </p:txBody>
      </p:sp>
      <p:sp>
        <p:nvSpPr>
          <p:cNvPr id="52" name="文本框 51"/>
          <p:cNvSpPr txBox="1"/>
          <p:nvPr/>
        </p:nvSpPr>
        <p:spPr>
          <a:xfrm>
            <a:off x="7941734" y="2499621"/>
            <a:ext cx="1415772" cy="461665"/>
          </a:xfrm>
          <a:prstGeom prst="rect">
            <a:avLst/>
          </a:prstGeom>
          <a:noFill/>
        </p:spPr>
        <p:txBody>
          <a:bodyPr wrap="none" rtlCol="0">
            <a:spAutoFit/>
          </a:bodyPr>
          <a:lstStyle/>
          <a:p>
            <a:r>
              <a:rPr lang="zh-CN" altLang="en-US" sz="2400" dirty="0">
                <a:solidFill>
                  <a:srgbClr val="272F43"/>
                </a:solidFill>
                <a:cs typeface="+mn-ea"/>
                <a:sym typeface="+mn-lt"/>
              </a:rPr>
              <a:t>用户手册</a:t>
            </a:r>
            <a:endParaRPr lang="zh-CN" altLang="en-US" sz="2400" dirty="0">
              <a:solidFill>
                <a:srgbClr val="272F43"/>
              </a:solidFill>
              <a:cs typeface="+mn-ea"/>
              <a:sym typeface="+mn-lt"/>
            </a:endParaRPr>
          </a:p>
        </p:txBody>
      </p:sp>
      <p:sp>
        <p:nvSpPr>
          <p:cNvPr id="53" name="椭圆 52"/>
          <p:cNvSpPr/>
          <p:nvPr/>
        </p:nvSpPr>
        <p:spPr>
          <a:xfrm>
            <a:off x="6814544" y="4218049"/>
            <a:ext cx="786298" cy="786298"/>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cs typeface="+mn-ea"/>
                <a:sym typeface="+mn-lt"/>
              </a:rPr>
              <a:t>10</a:t>
            </a:r>
            <a:endParaRPr lang="zh-CN" altLang="en-US" sz="2400" dirty="0">
              <a:cs typeface="+mn-ea"/>
              <a:sym typeface="+mn-lt"/>
            </a:endParaRPr>
          </a:p>
        </p:txBody>
      </p:sp>
      <p:sp>
        <p:nvSpPr>
          <p:cNvPr id="54" name="文本框 53"/>
          <p:cNvSpPr txBox="1"/>
          <p:nvPr/>
        </p:nvSpPr>
        <p:spPr>
          <a:xfrm>
            <a:off x="7948719" y="5088014"/>
            <a:ext cx="2954655" cy="461665"/>
          </a:xfrm>
          <a:prstGeom prst="rect">
            <a:avLst/>
          </a:prstGeom>
          <a:noFill/>
        </p:spPr>
        <p:txBody>
          <a:bodyPr wrap="none" rtlCol="0">
            <a:spAutoFit/>
          </a:bodyPr>
          <a:lstStyle/>
          <a:p>
            <a:r>
              <a:rPr lang="zh-CN" altLang="en-US" sz="2400" dirty="0">
                <a:solidFill>
                  <a:srgbClr val="272F43"/>
                </a:solidFill>
                <a:cs typeface="+mn-ea"/>
                <a:sym typeface="+mn-lt"/>
              </a:rPr>
              <a:t>小组绩效及参考资料</a:t>
            </a:r>
            <a:endParaRPr lang="zh-CN" altLang="en-US" sz="2400" dirty="0">
              <a:solidFill>
                <a:srgbClr val="272F43"/>
              </a:solidFill>
              <a:cs typeface="+mn-ea"/>
              <a:sym typeface="+mn-lt"/>
            </a:endParaRPr>
          </a:p>
        </p:txBody>
      </p:sp>
      <p:sp>
        <p:nvSpPr>
          <p:cNvPr id="6" name="椭圆 5"/>
          <p:cNvSpPr/>
          <p:nvPr/>
        </p:nvSpPr>
        <p:spPr>
          <a:xfrm>
            <a:off x="6814684" y="5076568"/>
            <a:ext cx="786298" cy="786298"/>
          </a:xfrm>
          <a:prstGeom prst="ellipse">
            <a:avLst/>
          </a:prstGeom>
          <a:solidFill>
            <a:srgbClr val="F5B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cs typeface="+mn-ea"/>
                <a:sym typeface="+mn-lt"/>
              </a:rPr>
              <a:t>11</a:t>
            </a:r>
            <a:endParaRPr lang="en-US" altLang="zh-CN" sz="2400" dirty="0">
              <a:cs typeface="+mn-ea"/>
              <a:sym typeface="+mn-lt"/>
            </a:endParaRPr>
          </a:p>
        </p:txBody>
      </p:sp>
      <p:sp>
        <p:nvSpPr>
          <p:cNvPr id="8" name="文本框 7"/>
          <p:cNvSpPr txBox="1"/>
          <p:nvPr/>
        </p:nvSpPr>
        <p:spPr>
          <a:xfrm>
            <a:off x="7941734" y="3469266"/>
            <a:ext cx="1402080" cy="460375"/>
          </a:xfrm>
          <a:prstGeom prst="rect">
            <a:avLst/>
          </a:prstGeom>
          <a:noFill/>
        </p:spPr>
        <p:txBody>
          <a:bodyPr wrap="none" rtlCol="0">
            <a:spAutoFit/>
          </a:bodyPr>
          <a:p>
            <a:r>
              <a:rPr lang="zh-CN" altLang="en-US" sz="2400" dirty="0">
                <a:solidFill>
                  <a:srgbClr val="272F43"/>
                </a:solidFill>
                <a:cs typeface="+mn-ea"/>
                <a:sym typeface="+mn-lt"/>
              </a:rPr>
              <a:t>内部评审</a:t>
            </a:r>
            <a:endParaRPr lang="zh-CN" altLang="en-US" sz="2400" dirty="0">
              <a:solidFill>
                <a:srgbClr val="272F43"/>
              </a:solidFill>
              <a:cs typeface="+mn-ea"/>
              <a:sym typeface="+mn-lt"/>
            </a:endParaRPr>
          </a:p>
        </p:txBody>
      </p:sp>
      <p:sp>
        <p:nvSpPr>
          <p:cNvPr id="9" name="文本框 8"/>
          <p:cNvSpPr txBox="1"/>
          <p:nvPr/>
        </p:nvSpPr>
        <p:spPr>
          <a:xfrm>
            <a:off x="7941734" y="4278891"/>
            <a:ext cx="792480" cy="460375"/>
          </a:xfrm>
          <a:prstGeom prst="rect">
            <a:avLst/>
          </a:prstGeom>
          <a:noFill/>
        </p:spPr>
        <p:txBody>
          <a:bodyPr wrap="none" rtlCol="0">
            <a:spAutoFit/>
          </a:bodyPr>
          <a:p>
            <a:r>
              <a:rPr lang="zh-CN" altLang="en-US" sz="2400" dirty="0">
                <a:solidFill>
                  <a:srgbClr val="272F43"/>
                </a:solidFill>
                <a:cs typeface="+mn-ea"/>
                <a:sym typeface="+mn-lt"/>
              </a:rPr>
              <a:t>基线</a:t>
            </a:r>
            <a:endParaRPr lang="zh-CN" altLang="en-US" sz="2400" dirty="0">
              <a:solidFill>
                <a:srgbClr val="272F43"/>
              </a:solidFill>
              <a:cs typeface="+mn-ea"/>
              <a:sym typeface="+mn-lt"/>
            </a:endParaRPr>
          </a:p>
        </p:txBody>
      </p:sp>
    </p:spTree>
  </p:cSld>
  <p:clrMapOvr>
    <a:masterClrMapping/>
  </p:clrMapOvr>
  <p:transition advTm="2000">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4310480" y="3175231"/>
            <a:ext cx="3738880" cy="706755"/>
          </a:xfrm>
          <a:prstGeom prst="rect">
            <a:avLst/>
          </a:prstGeom>
          <a:noFill/>
        </p:spPr>
        <p:txBody>
          <a:bodyPr wrap="none" rtlCol="0">
            <a:spAutoFit/>
          </a:bodyPr>
          <a:lstStyle/>
          <a:p>
            <a:pPr algn="ctr"/>
            <a:r>
              <a:rPr lang="zh-CN" altLang="en-US" sz="4000" dirty="0">
                <a:solidFill>
                  <a:srgbClr val="272F43"/>
                </a:solidFill>
                <a:cs typeface="+mn-ea"/>
                <a:sym typeface="+mn-lt"/>
              </a:rPr>
              <a:t>需求规格说明书</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05</a:t>
            </a:r>
            <a:endParaRPr lang="zh-CN" altLang="en-US"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bldLvl="0" animBg="1"/>
      <p:bldP spid="3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835025" cy="583565"/>
          </a:xfrm>
          <a:prstGeom prst="rect">
            <a:avLst/>
          </a:prstGeom>
          <a:noFill/>
        </p:spPr>
        <p:txBody>
          <a:bodyPr wrap="none" rtlCol="0">
            <a:spAutoFit/>
          </a:bodyPr>
          <a:lstStyle/>
          <a:p>
            <a:r>
              <a:rPr lang="en-US" altLang="zh-CN" sz="3200">
                <a:latin typeface="等线" panose="02010600030101010101" charset="-122"/>
                <a:ea typeface="等线" panose="02010600030101010101" charset="-122"/>
              </a:rPr>
              <a:t>SRS</a:t>
            </a:r>
            <a:endParaRPr lang="en-US" altLang="zh-CN" sz="320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1358265" y="808355"/>
            <a:ext cx="9475470" cy="5449570"/>
          </a:xfrm>
          <a:prstGeom prst="rect">
            <a:avLst/>
          </a:prstGeom>
        </p:spPr>
      </p:pic>
      <p:sp>
        <p:nvSpPr>
          <p:cNvPr id="4" name="文本框 3"/>
          <p:cNvSpPr txBox="1"/>
          <p:nvPr/>
        </p:nvSpPr>
        <p:spPr>
          <a:xfrm>
            <a:off x="9407525" y="246380"/>
            <a:ext cx="1343660" cy="368300"/>
          </a:xfrm>
          <a:prstGeom prst="rect">
            <a:avLst/>
          </a:prstGeom>
          <a:noFill/>
        </p:spPr>
        <p:txBody>
          <a:bodyPr wrap="none" rtlCol="0">
            <a:spAutoFit/>
          </a:bodyPr>
          <a:p>
            <a:r>
              <a:rPr lang="zh-CN" altLang="en-US"/>
              <a:t>评审条目</a:t>
            </a:r>
            <a:r>
              <a:rPr lang="en-US" altLang="zh-CN"/>
              <a:t>15</a:t>
            </a:r>
            <a:endParaRPr lang="en-US" altLang="zh-CN"/>
          </a:p>
        </p:txBody>
      </p:sp>
    </p:spTree>
  </p:cSld>
  <p:clrMapOvr>
    <a:masterClrMapping/>
  </p:clrMapOvr>
  <p:transition advTm="2000">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5800" y="192405"/>
            <a:ext cx="3532505" cy="583565"/>
          </a:xfrm>
          <a:prstGeom prst="rect">
            <a:avLst/>
          </a:prstGeom>
          <a:noFill/>
        </p:spPr>
        <p:txBody>
          <a:bodyPr wrap="square" rtlCol="0">
            <a:spAutoFit/>
          </a:bodyPr>
          <a:lstStyle/>
          <a:p>
            <a:r>
              <a:rPr lang="en-US" altLang="zh-CN" sz="3200">
                <a:latin typeface="等线" panose="02010600030101010101" charset="-122"/>
                <a:ea typeface="等线" panose="02010600030101010101" charset="-122"/>
              </a:rPr>
              <a:t>SRS</a:t>
            </a:r>
            <a:r>
              <a:rPr lang="zh-CN" altLang="en-US" sz="3200">
                <a:latin typeface="等线" panose="02010600030101010101" charset="-122"/>
                <a:ea typeface="等线" panose="02010600030101010101" charset="-122"/>
              </a:rPr>
              <a:t>非功能性</a:t>
            </a:r>
            <a:r>
              <a:rPr lang="zh-CN" altLang="en-US" sz="3200">
                <a:latin typeface="等线" panose="02010600030101010101" charset="-122"/>
                <a:ea typeface="等线" panose="02010600030101010101" charset="-122"/>
              </a:rPr>
              <a:t>需求</a:t>
            </a:r>
            <a:endParaRPr lang="zh-CN" altLang="en-US" sz="3200">
              <a:latin typeface="等线" panose="02010600030101010101" charset="-122"/>
              <a:ea typeface="等线" panose="02010600030101010101" charset="-122"/>
            </a:endParaRPr>
          </a:p>
        </p:txBody>
      </p:sp>
      <p:sp>
        <p:nvSpPr>
          <p:cNvPr id="4" name="文本框 3"/>
          <p:cNvSpPr txBox="1"/>
          <p:nvPr/>
        </p:nvSpPr>
        <p:spPr>
          <a:xfrm>
            <a:off x="9326245" y="299720"/>
            <a:ext cx="1343660" cy="368300"/>
          </a:xfrm>
          <a:prstGeom prst="rect">
            <a:avLst/>
          </a:prstGeom>
          <a:noFill/>
        </p:spPr>
        <p:txBody>
          <a:bodyPr wrap="none" rtlCol="0">
            <a:spAutoFit/>
          </a:bodyPr>
          <a:p>
            <a:r>
              <a:rPr lang="zh-CN" altLang="en-US"/>
              <a:t>评审条目</a:t>
            </a:r>
            <a:r>
              <a:rPr lang="en-US" altLang="zh-CN"/>
              <a:t>15</a:t>
            </a:r>
            <a:endParaRPr lang="en-US" altLang="zh-CN"/>
          </a:p>
        </p:txBody>
      </p:sp>
      <p:pic>
        <p:nvPicPr>
          <p:cNvPr id="5" name="图片 4"/>
          <p:cNvPicPr>
            <a:picLocks noChangeAspect="1"/>
          </p:cNvPicPr>
          <p:nvPr/>
        </p:nvPicPr>
        <p:blipFill>
          <a:blip r:embed="rId1"/>
          <a:stretch>
            <a:fillRect/>
          </a:stretch>
        </p:blipFill>
        <p:spPr>
          <a:xfrm>
            <a:off x="1119505" y="775970"/>
            <a:ext cx="9780905" cy="5877560"/>
          </a:xfrm>
          <a:prstGeom prst="rect">
            <a:avLst/>
          </a:prstGeom>
        </p:spPr>
      </p:pic>
    </p:spTree>
  </p:cSld>
  <p:clrMapOvr>
    <a:masterClrMapping/>
  </p:clrMapOvr>
  <p:transition advTm="2000">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0720" y="233680"/>
            <a:ext cx="302768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用户需求优先级</a:t>
            </a:r>
            <a:endParaRPr lang="zh-CN" altLang="en-US" sz="3200">
              <a:latin typeface="等线" panose="02010600030101010101" charset="-122"/>
              <a:ea typeface="等线" panose="02010600030101010101" charset="-122"/>
            </a:endParaRPr>
          </a:p>
        </p:txBody>
      </p:sp>
      <p:sp>
        <p:nvSpPr>
          <p:cNvPr id="2" name="文本框 1"/>
          <p:cNvSpPr txBox="1"/>
          <p:nvPr/>
        </p:nvSpPr>
        <p:spPr>
          <a:xfrm>
            <a:off x="10067925" y="711200"/>
            <a:ext cx="1818640" cy="368300"/>
          </a:xfrm>
          <a:prstGeom prst="rect">
            <a:avLst/>
          </a:prstGeom>
          <a:noFill/>
        </p:spPr>
        <p:txBody>
          <a:bodyPr wrap="none" rtlCol="0">
            <a:spAutoFit/>
          </a:bodyPr>
          <a:p>
            <a:r>
              <a:rPr lang="zh-CN" altLang="en-US"/>
              <a:t>评审条目</a:t>
            </a:r>
            <a:r>
              <a:rPr lang="en-US" altLang="zh-CN"/>
              <a:t>16</a:t>
            </a:r>
            <a:r>
              <a:rPr lang="zh-CN" altLang="en-US"/>
              <a:t>、</a:t>
            </a:r>
            <a:r>
              <a:rPr lang="en-US" altLang="zh-CN"/>
              <a:t>17</a:t>
            </a:r>
            <a:endParaRPr lang="en-US" altLang="zh-CN"/>
          </a:p>
        </p:txBody>
      </p:sp>
      <p:pic>
        <p:nvPicPr>
          <p:cNvPr id="6" name="图片 5"/>
          <p:cNvPicPr>
            <a:picLocks noChangeAspect="1"/>
          </p:cNvPicPr>
          <p:nvPr/>
        </p:nvPicPr>
        <p:blipFill>
          <a:blip r:embed="rId1"/>
          <a:stretch>
            <a:fillRect/>
          </a:stretch>
        </p:blipFill>
        <p:spPr>
          <a:xfrm>
            <a:off x="1555115" y="1014730"/>
            <a:ext cx="8402320" cy="5062220"/>
          </a:xfrm>
          <a:prstGeom prst="rect">
            <a:avLst/>
          </a:prstGeom>
        </p:spPr>
      </p:pic>
    </p:spTree>
  </p:cSld>
  <p:clrMapOvr>
    <a:masterClrMapping/>
  </p:clrMapOvr>
  <p:transition advTm="2000">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27170" y="1088390"/>
            <a:ext cx="7011035" cy="5500370"/>
          </a:xfrm>
          <a:prstGeom prst="rect">
            <a:avLst/>
          </a:prstGeom>
        </p:spPr>
      </p:pic>
      <p:sp>
        <p:nvSpPr>
          <p:cNvPr id="3" name="文本框 2"/>
          <p:cNvSpPr txBox="1"/>
          <p:nvPr/>
        </p:nvSpPr>
        <p:spPr>
          <a:xfrm>
            <a:off x="1193800" y="802005"/>
            <a:ext cx="2150745" cy="583565"/>
          </a:xfrm>
          <a:prstGeom prst="rect">
            <a:avLst/>
          </a:prstGeom>
          <a:noFill/>
        </p:spPr>
        <p:txBody>
          <a:bodyPr wrap="square" rtlCol="0">
            <a:spAutoFit/>
          </a:bodyPr>
          <a:lstStyle/>
          <a:p>
            <a:r>
              <a:rPr lang="zh-CN" altLang="en-US" sz="3200">
                <a:latin typeface="等线" panose="02010600030101010101" charset="-122"/>
                <a:ea typeface="等线" panose="02010600030101010101" charset="-122"/>
              </a:rPr>
              <a:t>需求冲突</a:t>
            </a:r>
            <a:endParaRPr lang="zh-CN" altLang="en-US" sz="3200">
              <a:latin typeface="等线" panose="02010600030101010101" charset="-122"/>
              <a:ea typeface="等线" panose="02010600030101010101" charset="-122"/>
            </a:endParaRPr>
          </a:p>
        </p:txBody>
      </p:sp>
      <p:sp>
        <p:nvSpPr>
          <p:cNvPr id="4" name="文本框 3"/>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18</a:t>
            </a:r>
            <a:endParaRPr lang="en-US" altLang="zh-CN"/>
          </a:p>
        </p:txBody>
      </p:sp>
    </p:spTree>
  </p:cSld>
  <p:clrMapOvr>
    <a:masterClrMapping/>
  </p:clrMapOvr>
  <p:transition advTm="2000">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74775" y="173355"/>
            <a:ext cx="180848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数据字典</a:t>
            </a:r>
            <a:endParaRPr lang="zh-CN" altLang="en-US" sz="3200">
              <a:latin typeface="等线" panose="02010600030101010101" charset="-122"/>
              <a:ea typeface="等线" panose="02010600030101010101" charset="-122"/>
            </a:endParaRPr>
          </a:p>
        </p:txBody>
      </p:sp>
      <p:sp>
        <p:nvSpPr>
          <p:cNvPr id="4" name="文本框 3"/>
          <p:cNvSpPr txBox="1"/>
          <p:nvPr/>
        </p:nvSpPr>
        <p:spPr>
          <a:xfrm>
            <a:off x="1523365" y="871855"/>
            <a:ext cx="640080" cy="368300"/>
          </a:xfrm>
          <a:prstGeom prst="rect">
            <a:avLst/>
          </a:prstGeom>
          <a:noFill/>
        </p:spPr>
        <p:txBody>
          <a:bodyPr wrap="none" rtlCol="0">
            <a:spAutoFit/>
          </a:bodyPr>
          <a:lstStyle/>
          <a:p>
            <a:r>
              <a:rPr lang="zh-CN" altLang="en-US" dirty="0"/>
              <a:t>样例</a:t>
            </a:r>
            <a:endParaRPr lang="zh-CN" altLang="en-US" dirty="0"/>
          </a:p>
        </p:txBody>
      </p:sp>
      <p:sp>
        <p:nvSpPr>
          <p:cNvPr id="6" name="文本框 5"/>
          <p:cNvSpPr txBox="1"/>
          <p:nvPr/>
        </p:nvSpPr>
        <p:spPr>
          <a:xfrm>
            <a:off x="302895" y="5516880"/>
            <a:ext cx="1343660" cy="368300"/>
          </a:xfrm>
          <a:prstGeom prst="rect">
            <a:avLst/>
          </a:prstGeom>
          <a:noFill/>
        </p:spPr>
        <p:txBody>
          <a:bodyPr wrap="none" rtlCol="0">
            <a:spAutoFit/>
          </a:bodyPr>
          <a:p>
            <a:r>
              <a:rPr lang="zh-CN" altLang="en-US"/>
              <a:t>评审条目</a:t>
            </a:r>
            <a:r>
              <a:rPr lang="en-US" altLang="zh-CN"/>
              <a:t>19</a:t>
            </a:r>
            <a:endParaRPr lang="en-US" altLang="zh-CN"/>
          </a:p>
        </p:txBody>
      </p:sp>
      <p:pic>
        <p:nvPicPr>
          <p:cNvPr id="2" name="图片 1"/>
          <p:cNvPicPr>
            <a:picLocks noChangeAspect="1"/>
          </p:cNvPicPr>
          <p:nvPr/>
        </p:nvPicPr>
        <p:blipFill>
          <a:blip r:embed="rId1"/>
          <a:stretch>
            <a:fillRect/>
          </a:stretch>
        </p:blipFill>
        <p:spPr>
          <a:xfrm>
            <a:off x="2625090" y="985520"/>
            <a:ext cx="4224655" cy="5357495"/>
          </a:xfrm>
          <a:prstGeom prst="rect">
            <a:avLst/>
          </a:prstGeom>
        </p:spPr>
      </p:pic>
      <p:pic>
        <p:nvPicPr>
          <p:cNvPr id="7" name="图片 6"/>
          <p:cNvPicPr>
            <a:picLocks noChangeAspect="1"/>
          </p:cNvPicPr>
          <p:nvPr/>
        </p:nvPicPr>
        <p:blipFill>
          <a:blip r:embed="rId2"/>
          <a:stretch>
            <a:fillRect/>
          </a:stretch>
        </p:blipFill>
        <p:spPr>
          <a:xfrm>
            <a:off x="7120255" y="469265"/>
            <a:ext cx="3604260" cy="5814060"/>
          </a:xfrm>
          <a:prstGeom prst="rect">
            <a:avLst/>
          </a:prstGeom>
        </p:spPr>
      </p:pic>
    </p:spTree>
  </p:cSld>
  <p:clrMapOvr>
    <a:masterClrMapping/>
  </p:clrMapOvr>
  <p:transition advTm="200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1231265" cy="583565"/>
          </a:xfrm>
          <a:prstGeom prst="rect">
            <a:avLst/>
          </a:prstGeom>
          <a:noFill/>
        </p:spPr>
        <p:txBody>
          <a:bodyPr wrap="none" rtlCol="0">
            <a:spAutoFit/>
          </a:bodyPr>
          <a:lstStyle/>
          <a:p>
            <a:r>
              <a:rPr lang="en-US" altLang="zh-CN" sz="3200">
                <a:latin typeface="等线" panose="02010600030101010101" charset="-122"/>
                <a:ea typeface="等线" panose="02010600030101010101" charset="-122"/>
              </a:rPr>
              <a:t>E-R</a:t>
            </a:r>
            <a:r>
              <a:rPr lang="zh-CN" altLang="en-US" sz="3200">
                <a:latin typeface="等线" panose="02010600030101010101" charset="-122"/>
                <a:ea typeface="等线" panose="02010600030101010101" charset="-122"/>
              </a:rPr>
              <a:t>图</a:t>
            </a:r>
            <a:endParaRPr lang="zh-CN" altLang="en-US" sz="3200">
              <a:latin typeface="等线" panose="02010600030101010101" charset="-122"/>
              <a:ea typeface="等线" panose="02010600030101010101" charset="-122"/>
            </a:endParaRPr>
          </a:p>
        </p:txBody>
      </p:sp>
      <p:pic>
        <p:nvPicPr>
          <p:cNvPr id="3" name="图片 2" descr="lQLPDhtiNVRXswfNDEnNCgGwJRpaegOZTlwCcZPkQoWhAA_2561_3145"/>
          <p:cNvPicPr>
            <a:picLocks noChangeAspect="1"/>
          </p:cNvPicPr>
          <p:nvPr/>
        </p:nvPicPr>
        <p:blipFill>
          <a:blip r:embed="rId1"/>
          <a:stretch>
            <a:fillRect/>
          </a:stretch>
        </p:blipFill>
        <p:spPr>
          <a:xfrm>
            <a:off x="4735195" y="288290"/>
            <a:ext cx="5227320" cy="6419215"/>
          </a:xfrm>
          <a:prstGeom prst="rect">
            <a:avLst/>
          </a:prstGeom>
        </p:spPr>
      </p:pic>
      <p:sp>
        <p:nvSpPr>
          <p:cNvPr id="4" name="文本框 3"/>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20</a:t>
            </a:r>
            <a:endParaRPr lang="en-US" altLang="zh-CN"/>
          </a:p>
        </p:txBody>
      </p:sp>
    </p:spTree>
  </p:cSld>
  <p:clrMapOvr>
    <a:masterClrMapping/>
  </p:clrMapOvr>
  <p:transition advTm="2000">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384048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概念模型与物理模型</a:t>
            </a:r>
            <a:endParaRPr lang="zh-CN" altLang="en-US" sz="3200">
              <a:latin typeface="等线" panose="02010600030101010101" charset="-122"/>
              <a:ea typeface="等线" panose="02010600030101010101" charset="-122"/>
            </a:endParaRPr>
          </a:p>
        </p:txBody>
      </p:sp>
      <p:pic>
        <p:nvPicPr>
          <p:cNvPr id="4" name="图片 4" descr="lQLPDhtiNo-mr-TNAwDNBEew2KJEclSMGRkCcZXpGp1GAA_1095_768"/>
          <p:cNvPicPr>
            <a:picLocks noChangeAspect="1"/>
          </p:cNvPicPr>
          <p:nvPr/>
        </p:nvPicPr>
        <p:blipFill>
          <a:blip r:embed="rId1"/>
          <a:stretch>
            <a:fillRect/>
          </a:stretch>
        </p:blipFill>
        <p:spPr>
          <a:xfrm>
            <a:off x="1322070" y="1018540"/>
            <a:ext cx="4900930" cy="3437890"/>
          </a:xfrm>
          <a:prstGeom prst="rect">
            <a:avLst/>
          </a:prstGeom>
        </p:spPr>
      </p:pic>
      <p:pic>
        <p:nvPicPr>
          <p:cNvPr id="8" name="图片 8" descr="lQLPDhtiNpwrCI3NAxnNBIawHaCYc9552FcCcZX9kAABAA_1158_793"/>
          <p:cNvPicPr>
            <a:picLocks noChangeAspect="1"/>
          </p:cNvPicPr>
          <p:nvPr/>
        </p:nvPicPr>
        <p:blipFill>
          <a:blip r:embed="rId2"/>
          <a:stretch>
            <a:fillRect/>
          </a:stretch>
        </p:blipFill>
        <p:spPr>
          <a:xfrm>
            <a:off x="6515735" y="1148715"/>
            <a:ext cx="4639945" cy="3177540"/>
          </a:xfrm>
          <a:prstGeom prst="rect">
            <a:avLst/>
          </a:prstGeom>
        </p:spPr>
      </p:pic>
      <p:sp>
        <p:nvSpPr>
          <p:cNvPr id="2" name="文本框 1"/>
          <p:cNvSpPr txBox="1"/>
          <p:nvPr/>
        </p:nvSpPr>
        <p:spPr>
          <a:xfrm>
            <a:off x="9448165" y="353695"/>
            <a:ext cx="1343660" cy="368300"/>
          </a:xfrm>
          <a:prstGeom prst="rect">
            <a:avLst/>
          </a:prstGeom>
          <a:noFill/>
        </p:spPr>
        <p:txBody>
          <a:bodyPr wrap="none" rtlCol="0">
            <a:spAutoFit/>
          </a:bodyPr>
          <a:p>
            <a:r>
              <a:rPr lang="zh-CN" altLang="en-US"/>
              <a:t>评审条目</a:t>
            </a:r>
            <a:r>
              <a:rPr lang="en-US" altLang="zh-CN"/>
              <a:t>20</a:t>
            </a:r>
            <a:endParaRPr lang="en-US" altLang="zh-CN"/>
          </a:p>
        </p:txBody>
      </p:sp>
    </p:spTree>
  </p:cSld>
  <p:clrMapOvr>
    <a:masterClrMapping/>
  </p:clrMapOvr>
  <p:transition advTm="2000">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1816100" cy="583565"/>
          </a:xfrm>
          <a:prstGeom prst="rect">
            <a:avLst/>
          </a:prstGeom>
          <a:noFill/>
        </p:spPr>
        <p:txBody>
          <a:bodyPr wrap="none" rtlCol="0">
            <a:spAutoFit/>
          </a:bodyPr>
          <a:lstStyle/>
          <a:p>
            <a:pPr algn="l"/>
            <a:r>
              <a:rPr lang="zh-CN" sz="3200" b="1">
                <a:latin typeface="Times New Roman" panose="02020603050405020304" pitchFamily="18" charset="0"/>
                <a:ea typeface="宋体" panose="02010600030101010101" pitchFamily="2" charset="-122"/>
                <a:sym typeface="+mn-ea"/>
              </a:rPr>
              <a:t>运行环境</a:t>
            </a:r>
            <a:endParaRPr lang="zh-CN" altLang="en-US" sz="320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790575" y="1757045"/>
            <a:ext cx="10610850" cy="3343275"/>
          </a:xfrm>
          <a:prstGeom prst="rect">
            <a:avLst/>
          </a:prstGeom>
        </p:spPr>
      </p:pic>
      <p:sp>
        <p:nvSpPr>
          <p:cNvPr id="4" name="文本框 3"/>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21</a:t>
            </a:r>
            <a:endParaRPr lang="en-US" altLang="zh-CN"/>
          </a:p>
        </p:txBody>
      </p:sp>
    </p:spTree>
  </p:cSld>
  <p:clrMapOvr>
    <a:masterClrMapping/>
  </p:clrMapOvr>
  <p:transition advTm="2000">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2632710" cy="583565"/>
          </a:xfrm>
          <a:prstGeom prst="rect">
            <a:avLst/>
          </a:prstGeom>
          <a:noFill/>
        </p:spPr>
        <p:txBody>
          <a:bodyPr wrap="none" rtlCol="0">
            <a:spAutoFit/>
          </a:bodyPr>
          <a:lstStyle/>
          <a:p>
            <a:pPr algn="l"/>
            <a:r>
              <a:rPr lang="zh-CN" sz="3200" b="1">
                <a:latin typeface="Times New Roman" panose="02020603050405020304" pitchFamily="18" charset="0"/>
                <a:ea typeface="宋体" panose="02010600030101010101" pitchFamily="2" charset="-122"/>
                <a:sym typeface="+mn-ea"/>
              </a:rPr>
              <a:t>需求跟踪矩阵</a:t>
            </a:r>
            <a:endParaRPr lang="zh-CN" sz="3200" b="1">
              <a:latin typeface="Times New Roman" panose="02020603050405020304" pitchFamily="18" charset="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740535" y="721995"/>
            <a:ext cx="6983095" cy="5843905"/>
          </a:xfrm>
          <a:prstGeom prst="rect">
            <a:avLst/>
          </a:prstGeom>
        </p:spPr>
      </p:pic>
      <p:sp>
        <p:nvSpPr>
          <p:cNvPr id="2" name="文本框 1"/>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22</a:t>
            </a:r>
            <a:endParaRPr lang="en-US" altLang="zh-CN"/>
          </a:p>
        </p:txBody>
      </p:sp>
    </p:spTree>
  </p:cSld>
  <p:clrMapOvr>
    <a:masterClrMapping/>
  </p:clrMapOvr>
  <p:transition advTm="2000">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p:cNvSpPr/>
          <p:nvPr/>
        </p:nvSpPr>
        <p:spPr>
          <a:xfrm>
            <a:off x="5707232" y="4084518"/>
            <a:ext cx="772933" cy="81807"/>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206001" y="3166868"/>
            <a:ext cx="3775393" cy="707886"/>
          </a:xfrm>
          <a:prstGeom prst="rect">
            <a:avLst/>
          </a:prstGeom>
          <a:noFill/>
        </p:spPr>
        <p:txBody>
          <a:bodyPr wrap="none" rtlCol="0">
            <a:spAutoFit/>
          </a:bodyPr>
          <a:lstStyle/>
          <a:p>
            <a:r>
              <a:rPr lang="zh-CN" altLang="en-US" sz="4000" dirty="0">
                <a:solidFill>
                  <a:srgbClr val="272F43"/>
                </a:solidFill>
                <a:cs typeface="+mn-ea"/>
                <a:sym typeface="+mn-lt"/>
              </a:rPr>
              <a:t>视图与范围文档</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01</a:t>
            </a:r>
            <a:endParaRPr lang="zh-CN" altLang="en-US"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1" grpId="0"/>
      <p:bldP spid="51" grpId="1"/>
      <p:bldP spid="38" grpId="0" animBg="1"/>
      <p:bldP spid="3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343281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部分</a:t>
            </a:r>
            <a:r>
              <a:rPr lang="en-US" altLang="zh-CN" sz="3200">
                <a:latin typeface="等线" panose="02010600030101010101" charset="-122"/>
                <a:ea typeface="等线" panose="02010600030101010101" charset="-122"/>
              </a:rPr>
              <a:t>UML</a:t>
            </a:r>
            <a:r>
              <a:rPr lang="zh-CN" altLang="en-US" sz="3200">
                <a:latin typeface="等线" panose="02010600030101010101" charset="-122"/>
                <a:ea typeface="等线" panose="02010600030101010101" charset="-122"/>
              </a:rPr>
              <a:t>图例展示</a:t>
            </a:r>
            <a:endParaRPr lang="zh-CN" altLang="en-US" sz="3200">
              <a:latin typeface="等线" panose="02010600030101010101" charset="-122"/>
              <a:ea typeface="等线" panose="02010600030101010101" charset="-122"/>
            </a:endParaRPr>
          </a:p>
        </p:txBody>
      </p:sp>
      <p:pic>
        <p:nvPicPr>
          <p:cNvPr id="2" name="图片 1"/>
          <p:cNvPicPr>
            <a:picLocks noChangeAspect="1"/>
          </p:cNvPicPr>
          <p:nvPr/>
        </p:nvPicPr>
        <p:blipFill>
          <a:blip r:embed="rId1"/>
          <a:stretch>
            <a:fillRect/>
          </a:stretch>
        </p:blipFill>
        <p:spPr>
          <a:xfrm>
            <a:off x="1439545" y="811530"/>
            <a:ext cx="9553575" cy="5598160"/>
          </a:xfrm>
          <a:prstGeom prst="rect">
            <a:avLst/>
          </a:prstGeom>
        </p:spPr>
      </p:pic>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23</a:t>
            </a:r>
            <a:endParaRPr lang="en-US" altLang="zh-CN"/>
          </a:p>
        </p:txBody>
      </p:sp>
    </p:spTree>
  </p:cSld>
  <p:clrMapOvr>
    <a:masterClrMapping/>
  </p:clrMapOvr>
  <p:transition advTm="2000">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740535" y="138430"/>
            <a:ext cx="343281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部分</a:t>
            </a:r>
            <a:r>
              <a:rPr lang="en-US" altLang="zh-CN" sz="3200">
                <a:latin typeface="等线" panose="02010600030101010101" charset="-122"/>
                <a:ea typeface="等线" panose="02010600030101010101" charset="-122"/>
              </a:rPr>
              <a:t>UML</a:t>
            </a:r>
            <a:r>
              <a:rPr lang="zh-CN" altLang="en-US" sz="3200">
                <a:latin typeface="等线" panose="02010600030101010101" charset="-122"/>
                <a:ea typeface="等线" panose="02010600030101010101" charset="-122"/>
              </a:rPr>
              <a:t>图例展示</a:t>
            </a:r>
            <a:endParaRPr lang="zh-CN" altLang="en-US" sz="3200">
              <a:latin typeface="等线" panose="02010600030101010101" charset="-122"/>
              <a:ea typeface="等线" panose="02010600030101010101" charset="-122"/>
            </a:endParaRPr>
          </a:p>
        </p:txBody>
      </p:sp>
      <p:pic>
        <p:nvPicPr>
          <p:cNvPr id="3" name="图片 2"/>
          <p:cNvPicPr>
            <a:picLocks noChangeAspect="1"/>
          </p:cNvPicPr>
          <p:nvPr/>
        </p:nvPicPr>
        <p:blipFill>
          <a:blip r:embed="rId1"/>
          <a:stretch>
            <a:fillRect/>
          </a:stretch>
        </p:blipFill>
        <p:spPr>
          <a:xfrm>
            <a:off x="1809750" y="968375"/>
            <a:ext cx="5297170" cy="5760085"/>
          </a:xfrm>
          <a:prstGeom prst="rect">
            <a:avLst/>
          </a:prstGeom>
        </p:spPr>
      </p:pic>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23</a:t>
            </a:r>
            <a:endParaRPr lang="en-US" altLang="zh-CN"/>
          </a:p>
        </p:txBody>
      </p:sp>
    </p:spTree>
  </p:cSld>
  <p:clrMapOvr>
    <a:masterClrMapping/>
  </p:clrMapOvr>
  <p:transition advTm="2000">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5100" y="339090"/>
            <a:ext cx="343281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部分</a:t>
            </a:r>
            <a:r>
              <a:rPr lang="en-US" altLang="zh-CN" sz="3200">
                <a:latin typeface="等线" panose="02010600030101010101" charset="-122"/>
                <a:ea typeface="等线" panose="02010600030101010101" charset="-122"/>
              </a:rPr>
              <a:t>UML</a:t>
            </a:r>
            <a:r>
              <a:rPr lang="zh-CN" altLang="en-US" sz="3200">
                <a:latin typeface="等线" panose="02010600030101010101" charset="-122"/>
                <a:ea typeface="等线" panose="02010600030101010101" charset="-122"/>
              </a:rPr>
              <a:t>图例展示</a:t>
            </a:r>
            <a:endParaRPr lang="zh-CN" altLang="en-US" sz="3200">
              <a:latin typeface="等线" panose="02010600030101010101" charset="-122"/>
              <a:ea typeface="等线" panose="02010600030101010101" charset="-122"/>
            </a:endParaRPr>
          </a:p>
        </p:txBody>
      </p:sp>
      <p:pic>
        <p:nvPicPr>
          <p:cNvPr id="4" name="图片 3"/>
          <p:cNvPicPr>
            <a:picLocks noChangeAspect="1"/>
          </p:cNvPicPr>
          <p:nvPr/>
        </p:nvPicPr>
        <p:blipFill>
          <a:blip r:embed="rId1"/>
          <a:stretch>
            <a:fillRect/>
          </a:stretch>
        </p:blipFill>
        <p:spPr>
          <a:xfrm>
            <a:off x="1102995" y="922655"/>
            <a:ext cx="6681470" cy="5815965"/>
          </a:xfrm>
          <a:prstGeom prst="rect">
            <a:avLst/>
          </a:prstGeom>
        </p:spPr>
      </p:pic>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23</a:t>
            </a:r>
            <a:endParaRPr lang="en-US" altLang="zh-CN"/>
          </a:p>
        </p:txBody>
      </p:sp>
    </p:spTree>
  </p:cSld>
  <p:clrMapOvr>
    <a:masterClrMapping/>
  </p:clrMapOvr>
  <p:transition advTm="2000">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5100" y="339090"/>
            <a:ext cx="343281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部分</a:t>
            </a:r>
            <a:r>
              <a:rPr lang="en-US" altLang="zh-CN" sz="3200">
                <a:latin typeface="等线" panose="02010600030101010101" charset="-122"/>
                <a:ea typeface="等线" panose="02010600030101010101" charset="-122"/>
              </a:rPr>
              <a:t>UML</a:t>
            </a:r>
            <a:r>
              <a:rPr lang="zh-CN" altLang="en-US" sz="3200">
                <a:latin typeface="等线" panose="02010600030101010101" charset="-122"/>
                <a:ea typeface="等线" panose="02010600030101010101" charset="-122"/>
              </a:rPr>
              <a:t>图例展示</a:t>
            </a:r>
            <a:endParaRPr lang="zh-CN" altLang="en-US" sz="3200">
              <a:latin typeface="等线" panose="02010600030101010101" charset="-122"/>
              <a:ea typeface="等线" panose="02010600030101010101" charset="-122"/>
            </a:endParaRPr>
          </a:p>
        </p:txBody>
      </p:sp>
      <p:pic>
        <p:nvPicPr>
          <p:cNvPr id="3" name="图片 2"/>
          <p:cNvPicPr>
            <a:picLocks noChangeAspect="1"/>
          </p:cNvPicPr>
          <p:nvPr/>
        </p:nvPicPr>
        <p:blipFill>
          <a:blip r:embed="rId1"/>
          <a:stretch>
            <a:fillRect/>
          </a:stretch>
        </p:blipFill>
        <p:spPr>
          <a:xfrm>
            <a:off x="810260" y="1251585"/>
            <a:ext cx="6684010" cy="5450840"/>
          </a:xfrm>
          <a:prstGeom prst="rect">
            <a:avLst/>
          </a:prstGeom>
        </p:spPr>
      </p:pic>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23</a:t>
            </a:r>
            <a:endParaRPr lang="en-US" altLang="zh-CN"/>
          </a:p>
        </p:txBody>
      </p:sp>
    </p:spTree>
  </p:cSld>
  <p:clrMapOvr>
    <a:masterClrMapping/>
  </p:clrMapOvr>
  <p:transition advTm="2000">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5100" y="339090"/>
            <a:ext cx="343281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部分</a:t>
            </a:r>
            <a:r>
              <a:rPr lang="en-US" altLang="zh-CN" sz="3200">
                <a:latin typeface="等线" panose="02010600030101010101" charset="-122"/>
                <a:ea typeface="等线" panose="02010600030101010101" charset="-122"/>
              </a:rPr>
              <a:t>UML</a:t>
            </a:r>
            <a:r>
              <a:rPr lang="zh-CN" altLang="en-US" sz="3200">
                <a:latin typeface="等线" panose="02010600030101010101" charset="-122"/>
                <a:ea typeface="等线" panose="02010600030101010101" charset="-122"/>
              </a:rPr>
              <a:t>图例展示</a:t>
            </a:r>
            <a:endParaRPr lang="zh-CN" altLang="en-US" sz="3200">
              <a:latin typeface="等线" panose="02010600030101010101" charset="-122"/>
              <a:ea typeface="等线" panose="02010600030101010101" charset="-122"/>
            </a:endParaRPr>
          </a:p>
        </p:txBody>
      </p:sp>
      <p:pic>
        <p:nvPicPr>
          <p:cNvPr id="5" name="图片 4"/>
          <p:cNvPicPr>
            <a:picLocks noChangeAspect="1"/>
          </p:cNvPicPr>
          <p:nvPr/>
        </p:nvPicPr>
        <p:blipFill>
          <a:blip r:embed="rId1"/>
          <a:stretch>
            <a:fillRect/>
          </a:stretch>
        </p:blipFill>
        <p:spPr>
          <a:xfrm>
            <a:off x="1622425" y="1123315"/>
            <a:ext cx="5568315" cy="5503545"/>
          </a:xfrm>
          <a:prstGeom prst="rect">
            <a:avLst/>
          </a:prstGeom>
        </p:spPr>
      </p:pic>
      <p:sp>
        <p:nvSpPr>
          <p:cNvPr id="3" name="文本框 2"/>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23</a:t>
            </a:r>
            <a:endParaRPr lang="en-US" altLang="zh-CN"/>
          </a:p>
        </p:txBody>
      </p:sp>
    </p:spTree>
  </p:cSld>
  <p:clrMapOvr>
    <a:masterClrMapping/>
  </p:clrMapOvr>
  <p:transition advTm="2000">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5488405" y="3193011"/>
            <a:ext cx="1210588" cy="707886"/>
          </a:xfrm>
          <a:prstGeom prst="rect">
            <a:avLst/>
          </a:prstGeom>
          <a:noFill/>
        </p:spPr>
        <p:txBody>
          <a:bodyPr wrap="none" rtlCol="0">
            <a:spAutoFit/>
          </a:bodyPr>
          <a:lstStyle/>
          <a:p>
            <a:r>
              <a:rPr lang="zh-CN" altLang="en-US" sz="4000" dirty="0">
                <a:solidFill>
                  <a:srgbClr val="272F43"/>
                </a:solidFill>
                <a:cs typeface="+mn-ea"/>
                <a:sym typeface="+mn-lt"/>
              </a:rPr>
              <a:t>原型</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06</a:t>
            </a:r>
            <a:endParaRPr lang="en-US" altLang="zh-CN"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animBg="1"/>
      <p:bldP spid="3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16305" y="1485900"/>
            <a:ext cx="9225280" cy="4895215"/>
          </a:xfrm>
          <a:prstGeom prst="rect">
            <a:avLst/>
          </a:prstGeom>
        </p:spPr>
      </p:pic>
      <p:sp>
        <p:nvSpPr>
          <p:cNvPr id="6" name="文本框 5"/>
          <p:cNvSpPr txBox="1"/>
          <p:nvPr/>
        </p:nvSpPr>
        <p:spPr>
          <a:xfrm>
            <a:off x="6784340" y="439420"/>
            <a:ext cx="2621280" cy="583565"/>
          </a:xfrm>
          <a:prstGeom prst="rect">
            <a:avLst/>
          </a:prstGeom>
          <a:noFill/>
        </p:spPr>
        <p:txBody>
          <a:bodyPr wrap="none" rtlCol="0">
            <a:spAutoFit/>
          </a:bodyPr>
          <a:lstStyle/>
          <a:p>
            <a:r>
              <a:rPr lang="zh-CN" altLang="en-US" sz="3200" dirty="0">
                <a:latin typeface="等线" panose="02010600030101010101" charset="-122"/>
                <a:ea typeface="等线" panose="02010600030101010101" charset="-122"/>
              </a:rPr>
              <a:t>部分原型展示</a:t>
            </a:r>
            <a:endParaRPr lang="zh-CN" altLang="en-US" sz="3200" dirty="0">
              <a:latin typeface="等线" panose="02010600030101010101" charset="-122"/>
              <a:ea typeface="等线" panose="02010600030101010101" charset="-122"/>
            </a:endParaRPr>
          </a:p>
        </p:txBody>
      </p:sp>
      <p:sp>
        <p:nvSpPr>
          <p:cNvPr id="7" name="文本框 6"/>
          <p:cNvSpPr txBox="1"/>
          <p:nvPr/>
        </p:nvSpPr>
        <p:spPr>
          <a:xfrm>
            <a:off x="2107565" y="802005"/>
            <a:ext cx="2408555" cy="368300"/>
          </a:xfrm>
          <a:prstGeom prst="rect">
            <a:avLst/>
          </a:prstGeom>
          <a:noFill/>
        </p:spPr>
        <p:txBody>
          <a:bodyPr wrap="none" rtlCol="0">
            <a:spAutoFit/>
          </a:bodyPr>
          <a:lstStyle/>
          <a:p>
            <a:r>
              <a:rPr lang="zh-CN" altLang="en-US"/>
              <a:t>原型使用</a:t>
            </a:r>
            <a:r>
              <a:rPr lang="en-US" altLang="zh-CN"/>
              <a:t>Axure rp</a:t>
            </a:r>
            <a:r>
              <a:rPr lang="zh-CN" altLang="en-US"/>
              <a:t>制作</a:t>
            </a:r>
            <a:endParaRPr lang="zh-CN" altLang="en-US"/>
          </a:p>
        </p:txBody>
      </p:sp>
      <p:sp>
        <p:nvSpPr>
          <p:cNvPr id="10" name="文本框 9"/>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7</a:t>
            </a:r>
            <a:endParaRPr lang="en-US" altLang="zh-CN"/>
          </a:p>
        </p:txBody>
      </p:sp>
    </p:spTree>
  </p:cSld>
  <p:clrMapOvr>
    <a:masterClrMapping/>
  </p:clrMapOvr>
  <p:transition advTm="2000">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60450" y="1623695"/>
            <a:ext cx="9196070" cy="4526280"/>
          </a:xfrm>
          <a:prstGeom prst="rect">
            <a:avLst/>
          </a:prstGeom>
        </p:spPr>
      </p:pic>
      <p:sp>
        <p:nvSpPr>
          <p:cNvPr id="6" name="文本框 5"/>
          <p:cNvSpPr txBox="1"/>
          <p:nvPr/>
        </p:nvSpPr>
        <p:spPr>
          <a:xfrm>
            <a:off x="6784340" y="439420"/>
            <a:ext cx="2621280" cy="583565"/>
          </a:xfrm>
          <a:prstGeom prst="rect">
            <a:avLst/>
          </a:prstGeom>
          <a:noFill/>
        </p:spPr>
        <p:txBody>
          <a:bodyPr wrap="none" rtlCol="0">
            <a:spAutoFit/>
          </a:bodyPr>
          <a:lstStyle/>
          <a:p>
            <a:r>
              <a:rPr lang="zh-CN" altLang="en-US" sz="3200" dirty="0">
                <a:latin typeface="等线" panose="02010600030101010101" charset="-122"/>
                <a:ea typeface="等线" panose="02010600030101010101" charset="-122"/>
              </a:rPr>
              <a:t>部分原型展示</a:t>
            </a:r>
            <a:endParaRPr lang="zh-CN" altLang="en-US" sz="3200" dirty="0">
              <a:latin typeface="等线" panose="02010600030101010101" charset="-122"/>
              <a:ea typeface="等线" panose="02010600030101010101" charset="-122"/>
            </a:endParaRPr>
          </a:p>
        </p:txBody>
      </p:sp>
      <p:sp>
        <p:nvSpPr>
          <p:cNvPr id="7" name="文本框 6"/>
          <p:cNvSpPr txBox="1"/>
          <p:nvPr/>
        </p:nvSpPr>
        <p:spPr>
          <a:xfrm>
            <a:off x="2107565" y="802005"/>
            <a:ext cx="2408555" cy="368300"/>
          </a:xfrm>
          <a:prstGeom prst="rect">
            <a:avLst/>
          </a:prstGeom>
          <a:noFill/>
        </p:spPr>
        <p:txBody>
          <a:bodyPr wrap="none" rtlCol="0">
            <a:spAutoFit/>
          </a:bodyPr>
          <a:lstStyle/>
          <a:p>
            <a:r>
              <a:rPr lang="zh-CN" altLang="en-US"/>
              <a:t>原型使用</a:t>
            </a:r>
            <a:r>
              <a:rPr lang="en-US" altLang="zh-CN"/>
              <a:t>Axure rp</a:t>
            </a:r>
            <a:r>
              <a:rPr lang="zh-CN" altLang="en-US"/>
              <a:t>制作</a:t>
            </a:r>
            <a:endParaRPr lang="zh-CN" altLang="en-US"/>
          </a:p>
        </p:txBody>
      </p:sp>
      <p:sp>
        <p:nvSpPr>
          <p:cNvPr id="8" name="文本框 7"/>
          <p:cNvSpPr txBox="1"/>
          <p:nvPr/>
        </p:nvSpPr>
        <p:spPr>
          <a:xfrm>
            <a:off x="6934713" y="1022677"/>
            <a:ext cx="1988190" cy="369332"/>
          </a:xfrm>
          <a:prstGeom prst="rect">
            <a:avLst/>
          </a:prstGeom>
          <a:noFill/>
        </p:spPr>
        <p:txBody>
          <a:bodyPr wrap="square" rtlCol="0">
            <a:spAutoFit/>
          </a:bodyPr>
          <a:lstStyle/>
          <a:p>
            <a:r>
              <a:rPr lang="zh-CN" altLang="en-US" dirty="0"/>
              <a:t>具体查看</a:t>
            </a:r>
            <a:r>
              <a:rPr lang="en-US" altLang="zh-CN" dirty="0"/>
              <a:t>UI</a:t>
            </a:r>
            <a:endParaRPr lang="zh-CN" altLang="en-US" dirty="0"/>
          </a:p>
        </p:txBody>
      </p:sp>
      <p:sp>
        <p:nvSpPr>
          <p:cNvPr id="9" name="文本框 8"/>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7</a:t>
            </a:r>
            <a:endParaRPr lang="en-US" altLang="zh-CN"/>
          </a:p>
        </p:txBody>
      </p:sp>
    </p:spTree>
  </p:cSld>
  <p:clrMapOvr>
    <a:masterClrMapping/>
  </p:clrMapOvr>
  <p:transition advTm="2000">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4985723" y="3101392"/>
            <a:ext cx="2236510" cy="707886"/>
          </a:xfrm>
          <a:prstGeom prst="rect">
            <a:avLst/>
          </a:prstGeom>
          <a:noFill/>
        </p:spPr>
        <p:txBody>
          <a:bodyPr wrap="none" rtlCol="0">
            <a:spAutoFit/>
          </a:bodyPr>
          <a:lstStyle/>
          <a:p>
            <a:r>
              <a:rPr lang="zh-CN" altLang="en-US" sz="4000" dirty="0">
                <a:solidFill>
                  <a:srgbClr val="272F43"/>
                </a:solidFill>
                <a:cs typeface="+mn-ea"/>
                <a:sym typeface="+mn-lt"/>
              </a:rPr>
              <a:t>测试用例</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07</a:t>
            </a:r>
            <a:endParaRPr lang="zh-CN" altLang="en-US"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animBg="1"/>
      <p:bldP spid="3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58161" y="1503771"/>
            <a:ext cx="8475677" cy="4466752"/>
          </a:xfrm>
          <a:prstGeom prst="rect">
            <a:avLst/>
          </a:prstGeom>
        </p:spPr>
      </p:pic>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25</a:t>
            </a:r>
            <a:endParaRPr lang="en-US" altLang="zh-CN"/>
          </a:p>
        </p:txBody>
      </p:sp>
    </p:spTree>
  </p:cSld>
  <p:clrMapOvr>
    <a:masterClrMapping/>
  </p:clrMapOvr>
  <p:transition advTm="2000">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06830" y="2489200"/>
            <a:ext cx="4627880" cy="2912745"/>
          </a:xfrm>
          <a:prstGeom prst="rect">
            <a:avLst/>
          </a:prstGeom>
          <a:noFill/>
        </p:spPr>
        <p:txBody>
          <a:bodyPr wrap="square" rtlCol="0">
            <a:spAutoFit/>
          </a:bodyPr>
          <a:lstStyle/>
          <a:p>
            <a:pPr>
              <a:lnSpc>
                <a:spcPts val="2000"/>
              </a:lnSpc>
            </a:pPr>
            <a:r>
              <a:rPr sz="1600" dirty="0">
                <a:solidFill>
                  <a:schemeClr val="tx1">
                    <a:lumMod val="85000"/>
                    <a:lumOff val="15000"/>
                    <a:alpha val="90000"/>
                  </a:schemeClr>
                </a:solidFill>
                <a:latin typeface="等线" panose="02010600030101010101" charset="-122"/>
                <a:ea typeface="等线" panose="02010600030101010101" charset="-122"/>
                <a:cs typeface="等线" panose="02010600030101010101" charset="-122"/>
                <a:sym typeface="+mn-lt"/>
              </a:rPr>
              <a:t>目前软工学生在课程学习过程中需要找模板，找资料等，但是只能去博客园、csdn等地方进行查找，现在学校内缺乏一个以视频教学为内核的类似于bilibili的网站，集视频发布、教学教育、科研竞赛、交互交流于一体，针对我院的学生，这样就可以在实现站内资料查找、自主学习等功能。Advance-Study是一款基于Web的网站。针对本课程的授课老师来说，它能够让教师更好、更容易地得到学生的反馈，调整自己的教学进度或方法；让学生可以自主的发布个人见解，通过各类视频实现。</a:t>
            </a:r>
            <a:endParaRPr sz="1600" dirty="0">
              <a:solidFill>
                <a:schemeClr val="tx1">
                  <a:lumMod val="85000"/>
                  <a:lumOff val="15000"/>
                  <a:alpha val="90000"/>
                </a:schemeClr>
              </a:solidFill>
              <a:latin typeface="等线" panose="02010600030101010101" charset="-122"/>
              <a:ea typeface="等线" panose="02010600030101010101" charset="-122"/>
              <a:cs typeface="等线" panose="02010600030101010101" charset="-122"/>
              <a:sym typeface="+mn-lt"/>
            </a:endParaRPr>
          </a:p>
        </p:txBody>
      </p:sp>
      <p:sp>
        <p:nvSpPr>
          <p:cNvPr id="5" name="文本框 4"/>
          <p:cNvSpPr txBox="1"/>
          <p:nvPr/>
        </p:nvSpPr>
        <p:spPr>
          <a:xfrm>
            <a:off x="6482715" y="2569210"/>
            <a:ext cx="4540250" cy="2399665"/>
          </a:xfrm>
          <a:prstGeom prst="rect">
            <a:avLst/>
          </a:prstGeom>
          <a:noFill/>
        </p:spPr>
        <p:txBody>
          <a:bodyPr wrap="square" rtlCol="0">
            <a:spAutoFit/>
          </a:bodyPr>
          <a:lstStyle/>
          <a:p>
            <a:pPr>
              <a:lnSpc>
                <a:spcPts val="2000"/>
              </a:lnSpc>
            </a:pPr>
            <a:r>
              <a:rPr sz="1600" dirty="0">
                <a:solidFill>
                  <a:schemeClr val="tx1">
                    <a:lumMod val="85000"/>
                    <a:lumOff val="15000"/>
                    <a:alpha val="90000"/>
                  </a:schemeClr>
                </a:solidFill>
                <a:latin typeface="等线" panose="02010600030101010101" charset="-122"/>
                <a:ea typeface="等线" panose="02010600030101010101" charset="-122"/>
                <a:cs typeface="+mn-ea"/>
                <a:sym typeface="+mn-lt"/>
              </a:rPr>
              <a:t>通过使用本网站，教师可以更方便地进行教学，通过视频形式的教学也就更加的生动形象，以及发布一些通知。针对选了本课程的学生来说，本网站让学生获得资料更加容易更加丰富、和老师沟通更加简单，也方便了学生根据自身的情况安排视频课程的进度。不同于现在一般的教师学生沟通流程，我们的产品可以更方便地让教师和学生进行沟通交流，还可以给一些对这门课程感兴趣但尚未选这门课的人士提供一个了解的机会。</a:t>
            </a:r>
            <a:endParaRPr sz="1600" dirty="0">
              <a:solidFill>
                <a:schemeClr val="tx1">
                  <a:lumMod val="85000"/>
                  <a:lumOff val="15000"/>
                  <a:alpha val="90000"/>
                </a:schemeClr>
              </a:solidFill>
              <a:latin typeface="等线" panose="02010600030101010101" charset="-122"/>
              <a:ea typeface="等线" panose="02010600030101010101" charset="-122"/>
              <a:cs typeface="+mn-ea"/>
              <a:sym typeface="+mn-lt"/>
            </a:endParaRPr>
          </a:p>
        </p:txBody>
      </p:sp>
      <p:sp>
        <p:nvSpPr>
          <p:cNvPr id="28" name="arrow-pointing-left-circular-button_20407"/>
          <p:cNvSpPr>
            <a:spLocks noChangeAspect="1"/>
          </p:cNvSpPr>
          <p:nvPr/>
        </p:nvSpPr>
        <p:spPr bwMode="auto">
          <a:xfrm>
            <a:off x="3490548" y="5176103"/>
            <a:ext cx="260584" cy="405123"/>
          </a:xfrm>
          <a:custGeom>
            <a:avLst/>
            <a:gdLst>
              <a:gd name="connsiteX0" fmla="*/ 147788 w 390121"/>
              <a:gd name="connsiteY0" fmla="*/ 380983 h 606510"/>
              <a:gd name="connsiteX1" fmla="*/ 203660 w 390121"/>
              <a:gd name="connsiteY1" fmla="*/ 408416 h 606510"/>
              <a:gd name="connsiteX2" fmla="*/ 152397 w 390121"/>
              <a:gd name="connsiteY2" fmla="*/ 553957 h 606510"/>
              <a:gd name="connsiteX3" fmla="*/ 145206 w 390121"/>
              <a:gd name="connsiteY3" fmla="*/ 559020 h 606510"/>
              <a:gd name="connsiteX4" fmla="*/ 145114 w 390121"/>
              <a:gd name="connsiteY4" fmla="*/ 559020 h 606510"/>
              <a:gd name="connsiteX5" fmla="*/ 137922 w 390121"/>
              <a:gd name="connsiteY5" fmla="*/ 554049 h 606510"/>
              <a:gd name="connsiteX6" fmla="*/ 110908 w 390121"/>
              <a:gd name="connsiteY6" fmla="*/ 479944 h 606510"/>
              <a:gd name="connsiteX7" fmla="*/ 106298 w 390121"/>
              <a:gd name="connsiteY7" fmla="*/ 475341 h 606510"/>
              <a:gd name="connsiteX8" fmla="*/ 103717 w 390121"/>
              <a:gd name="connsiteY8" fmla="*/ 474881 h 606510"/>
              <a:gd name="connsiteX9" fmla="*/ 99752 w 390121"/>
              <a:gd name="connsiteY9" fmla="*/ 475985 h 606510"/>
              <a:gd name="connsiteX10" fmla="*/ 32170 w 390121"/>
              <a:gd name="connsiteY10" fmla="*/ 516858 h 606510"/>
              <a:gd name="connsiteX11" fmla="*/ 28206 w 390121"/>
              <a:gd name="connsiteY11" fmla="*/ 517963 h 606510"/>
              <a:gd name="connsiteX12" fmla="*/ 23411 w 390121"/>
              <a:gd name="connsiteY12" fmla="*/ 516214 h 606510"/>
              <a:gd name="connsiteX13" fmla="*/ 20922 w 390121"/>
              <a:gd name="connsiteY13" fmla="*/ 507745 h 606510"/>
              <a:gd name="connsiteX14" fmla="*/ 65638 w 390121"/>
              <a:gd name="connsiteY14" fmla="*/ 381167 h 606510"/>
              <a:gd name="connsiteX15" fmla="*/ 68773 w 390121"/>
              <a:gd name="connsiteY15" fmla="*/ 383192 h 606510"/>
              <a:gd name="connsiteX16" fmla="*/ 106298 w 390121"/>
              <a:gd name="connsiteY16" fmla="*/ 392950 h 606510"/>
              <a:gd name="connsiteX17" fmla="*/ 147788 w 390121"/>
              <a:gd name="connsiteY17" fmla="*/ 380983 h 606510"/>
              <a:gd name="connsiteX18" fmla="*/ 318116 w 390121"/>
              <a:gd name="connsiteY18" fmla="*/ 352192 h 606510"/>
              <a:gd name="connsiteX19" fmla="*/ 389716 w 390121"/>
              <a:gd name="connsiteY19" fmla="*/ 555241 h 606510"/>
              <a:gd name="connsiteX20" fmla="*/ 387321 w 390121"/>
              <a:gd name="connsiteY20" fmla="*/ 563710 h 606510"/>
              <a:gd name="connsiteX21" fmla="*/ 378566 w 390121"/>
              <a:gd name="connsiteY21" fmla="*/ 564262 h 606510"/>
              <a:gd name="connsiteX22" fmla="*/ 310928 w 390121"/>
              <a:gd name="connsiteY22" fmla="*/ 523486 h 606510"/>
              <a:gd name="connsiteX23" fmla="*/ 304477 w 390121"/>
              <a:gd name="connsiteY23" fmla="*/ 522842 h 606510"/>
              <a:gd name="connsiteX24" fmla="*/ 299870 w 390121"/>
              <a:gd name="connsiteY24" fmla="*/ 527352 h 606510"/>
              <a:gd name="connsiteX25" fmla="*/ 272778 w 390121"/>
              <a:gd name="connsiteY25" fmla="*/ 601448 h 606510"/>
              <a:gd name="connsiteX26" fmla="*/ 265590 w 390121"/>
              <a:gd name="connsiteY26" fmla="*/ 606510 h 606510"/>
              <a:gd name="connsiteX27" fmla="*/ 258402 w 390121"/>
              <a:gd name="connsiteY27" fmla="*/ 601356 h 606510"/>
              <a:gd name="connsiteX28" fmla="*/ 218409 w 390121"/>
              <a:gd name="connsiteY28" fmla="*/ 488049 h 606510"/>
              <a:gd name="connsiteX29" fmla="*/ 251122 w 390121"/>
              <a:gd name="connsiteY29" fmla="*/ 395361 h 606510"/>
              <a:gd name="connsiteX30" fmla="*/ 281348 w 390121"/>
              <a:gd name="connsiteY30" fmla="*/ 354953 h 606510"/>
              <a:gd name="connsiteX31" fmla="*/ 294986 w 390121"/>
              <a:gd name="connsiteY31" fmla="*/ 356150 h 606510"/>
              <a:gd name="connsiteX32" fmla="*/ 318116 w 390121"/>
              <a:gd name="connsiteY32" fmla="*/ 352192 h 606510"/>
              <a:gd name="connsiteX33" fmla="*/ 182774 w 390121"/>
              <a:gd name="connsiteY33" fmla="*/ 111352 h 606510"/>
              <a:gd name="connsiteX34" fmla="*/ 255739 w 390121"/>
              <a:gd name="connsiteY34" fmla="*/ 184211 h 606510"/>
              <a:gd name="connsiteX35" fmla="*/ 182774 w 390121"/>
              <a:gd name="connsiteY35" fmla="*/ 257070 h 606510"/>
              <a:gd name="connsiteX36" fmla="*/ 109809 w 390121"/>
              <a:gd name="connsiteY36" fmla="*/ 184211 h 606510"/>
              <a:gd name="connsiteX37" fmla="*/ 182774 w 390121"/>
              <a:gd name="connsiteY37" fmla="*/ 111352 h 606510"/>
              <a:gd name="connsiteX38" fmla="*/ 182777 w 390121"/>
              <a:gd name="connsiteY38" fmla="*/ 71066 h 606510"/>
              <a:gd name="connsiteX39" fmla="*/ 69399 w 390121"/>
              <a:gd name="connsiteY39" fmla="*/ 184200 h 606510"/>
              <a:gd name="connsiteX40" fmla="*/ 182777 w 390121"/>
              <a:gd name="connsiteY40" fmla="*/ 297427 h 606510"/>
              <a:gd name="connsiteX41" fmla="*/ 296064 w 390121"/>
              <a:gd name="connsiteY41" fmla="*/ 184200 h 606510"/>
              <a:gd name="connsiteX42" fmla="*/ 182777 w 390121"/>
              <a:gd name="connsiteY42" fmla="*/ 71066 h 606510"/>
              <a:gd name="connsiteX43" fmla="*/ 237168 w 390121"/>
              <a:gd name="connsiteY43" fmla="*/ 29923 h 606510"/>
              <a:gd name="connsiteX44" fmla="*/ 237982 w 390121"/>
              <a:gd name="connsiteY44" fmla="*/ 29923 h 606510"/>
              <a:gd name="connsiteX45" fmla="*/ 238729 w 390121"/>
              <a:gd name="connsiteY45" fmla="*/ 31391 h 606510"/>
              <a:gd name="connsiteX46" fmla="*/ 238729 w 390121"/>
              <a:gd name="connsiteY46" fmla="*/ 31483 h 606510"/>
              <a:gd name="connsiteX47" fmla="*/ 239812 w 390121"/>
              <a:gd name="connsiteY47" fmla="*/ 33022 h 606510"/>
              <a:gd name="connsiteX48" fmla="*/ 237168 w 390121"/>
              <a:gd name="connsiteY48" fmla="*/ 33022 h 606510"/>
              <a:gd name="connsiteX49" fmla="*/ 237657 w 390121"/>
              <a:gd name="connsiteY49" fmla="*/ 29285 h 606510"/>
              <a:gd name="connsiteX50" fmla="*/ 241131 w 390121"/>
              <a:gd name="connsiteY50" fmla="*/ 29285 h 606510"/>
              <a:gd name="connsiteX51" fmla="*/ 241131 w 390121"/>
              <a:gd name="connsiteY51" fmla="*/ 33660 h 606510"/>
              <a:gd name="connsiteX52" fmla="*/ 240261 w 390121"/>
              <a:gd name="connsiteY52" fmla="*/ 33660 h 606510"/>
              <a:gd name="connsiteX53" fmla="*/ 239812 w 390121"/>
              <a:gd name="connsiteY53" fmla="*/ 33022 h 606510"/>
              <a:gd name="connsiteX54" fmla="*/ 240578 w 390121"/>
              <a:gd name="connsiteY54" fmla="*/ 33022 h 606510"/>
              <a:gd name="connsiteX55" fmla="*/ 240578 w 390121"/>
              <a:gd name="connsiteY55" fmla="*/ 29923 h 606510"/>
              <a:gd name="connsiteX56" fmla="*/ 237982 w 390121"/>
              <a:gd name="connsiteY56" fmla="*/ 29923 h 606510"/>
              <a:gd name="connsiteX57" fmla="*/ 201950 w 390121"/>
              <a:gd name="connsiteY57" fmla="*/ 0 h 606510"/>
              <a:gd name="connsiteX58" fmla="*/ 207757 w 390121"/>
              <a:gd name="connsiteY58" fmla="*/ 460 h 606510"/>
              <a:gd name="connsiteX59" fmla="*/ 228290 w 390121"/>
              <a:gd name="connsiteY59" fmla="*/ 10885 h 606510"/>
              <a:gd name="connsiteX60" fmla="*/ 237657 w 390121"/>
              <a:gd name="connsiteY60" fmla="*/ 29285 h 606510"/>
              <a:gd name="connsiteX61" fmla="*/ 236615 w 390121"/>
              <a:gd name="connsiteY61" fmla="*/ 29285 h 606510"/>
              <a:gd name="connsiteX62" fmla="*/ 236615 w 390121"/>
              <a:gd name="connsiteY62" fmla="*/ 33660 h 606510"/>
              <a:gd name="connsiteX63" fmla="*/ 240261 w 390121"/>
              <a:gd name="connsiteY63" fmla="*/ 33660 h 606510"/>
              <a:gd name="connsiteX64" fmla="*/ 252648 w 390121"/>
              <a:gd name="connsiteY64" fmla="*/ 51274 h 606510"/>
              <a:gd name="connsiteX65" fmla="*/ 265922 w 390121"/>
              <a:gd name="connsiteY65" fmla="*/ 54680 h 606510"/>
              <a:gd name="connsiteX66" fmla="*/ 276799 w 390121"/>
              <a:gd name="connsiteY66" fmla="*/ 52471 h 606510"/>
              <a:gd name="connsiteX67" fmla="*/ 291455 w 390121"/>
              <a:gd name="connsiteY67" fmla="*/ 49433 h 606510"/>
              <a:gd name="connsiteX68" fmla="*/ 319569 w 390121"/>
              <a:gd name="connsiteY68" fmla="*/ 62229 h 606510"/>
              <a:gd name="connsiteX69" fmla="*/ 323348 w 390121"/>
              <a:gd name="connsiteY69" fmla="*/ 105862 h 606510"/>
              <a:gd name="connsiteX70" fmla="*/ 321228 w 390121"/>
              <a:gd name="connsiteY70" fmla="*/ 129981 h 606510"/>
              <a:gd name="connsiteX71" fmla="*/ 339019 w 390121"/>
              <a:gd name="connsiteY71" fmla="*/ 146366 h 606510"/>
              <a:gd name="connsiteX72" fmla="*/ 365474 w 390121"/>
              <a:gd name="connsiteY72" fmla="*/ 181347 h 606510"/>
              <a:gd name="connsiteX73" fmla="*/ 340217 w 390121"/>
              <a:gd name="connsiteY73" fmla="*/ 217156 h 606510"/>
              <a:gd name="connsiteX74" fmla="*/ 323164 w 390121"/>
              <a:gd name="connsiteY74" fmla="*/ 234278 h 606510"/>
              <a:gd name="connsiteX75" fmla="*/ 326114 w 390121"/>
              <a:gd name="connsiteY75" fmla="*/ 258212 h 606510"/>
              <a:gd name="connsiteX76" fmla="*/ 323901 w 390121"/>
              <a:gd name="connsiteY76" fmla="*/ 302030 h 606510"/>
              <a:gd name="connsiteX77" fmla="*/ 294958 w 390121"/>
              <a:gd name="connsiteY77" fmla="*/ 315838 h 606510"/>
              <a:gd name="connsiteX78" fmla="*/ 281592 w 390121"/>
              <a:gd name="connsiteY78" fmla="*/ 313353 h 606510"/>
              <a:gd name="connsiteX79" fmla="*/ 281592 w 390121"/>
              <a:gd name="connsiteY79" fmla="*/ 313260 h 606510"/>
              <a:gd name="connsiteX80" fmla="*/ 271637 w 390121"/>
              <a:gd name="connsiteY80" fmla="*/ 311419 h 606510"/>
              <a:gd name="connsiteX81" fmla="*/ 257441 w 390121"/>
              <a:gd name="connsiteY81" fmla="*/ 315378 h 606510"/>
              <a:gd name="connsiteX82" fmla="*/ 244352 w 390121"/>
              <a:gd name="connsiteY82" fmla="*/ 335722 h 606510"/>
              <a:gd name="connsiteX83" fmla="*/ 214486 w 390121"/>
              <a:gd name="connsiteY83" fmla="*/ 367757 h 606510"/>
              <a:gd name="connsiteX84" fmla="*/ 207297 w 390121"/>
              <a:gd name="connsiteY84" fmla="*/ 368493 h 606510"/>
              <a:gd name="connsiteX85" fmla="*/ 174758 w 390121"/>
              <a:gd name="connsiteY85" fmla="*/ 349254 h 606510"/>
              <a:gd name="connsiteX86" fmla="*/ 174666 w 390121"/>
              <a:gd name="connsiteY86" fmla="*/ 349254 h 606510"/>
              <a:gd name="connsiteX87" fmla="*/ 154940 w 390121"/>
              <a:gd name="connsiteY87" fmla="*/ 335354 h 606510"/>
              <a:gd name="connsiteX88" fmla="*/ 150607 w 390121"/>
              <a:gd name="connsiteY88" fmla="*/ 335077 h 606510"/>
              <a:gd name="connsiteX89" fmla="*/ 131803 w 390121"/>
              <a:gd name="connsiteY89" fmla="*/ 342534 h 606510"/>
              <a:gd name="connsiteX90" fmla="*/ 106270 w 390121"/>
              <a:gd name="connsiteY90" fmla="*/ 352568 h 606510"/>
              <a:gd name="connsiteX91" fmla="*/ 88295 w 390121"/>
              <a:gd name="connsiteY91" fmla="*/ 347965 h 606510"/>
              <a:gd name="connsiteX92" fmla="*/ 69675 w 390121"/>
              <a:gd name="connsiteY92" fmla="*/ 308658 h 606510"/>
              <a:gd name="connsiteX93" fmla="*/ 63500 w 390121"/>
              <a:gd name="connsiteY93" fmla="*/ 284908 h 606510"/>
              <a:gd name="connsiteX94" fmla="*/ 42760 w 390121"/>
              <a:gd name="connsiteY94" fmla="*/ 275426 h 606510"/>
              <a:gd name="connsiteX95" fmla="*/ 41193 w 390121"/>
              <a:gd name="connsiteY95" fmla="*/ 275518 h 606510"/>
              <a:gd name="connsiteX96" fmla="*/ 39165 w 390121"/>
              <a:gd name="connsiteY96" fmla="*/ 275518 h 606510"/>
              <a:gd name="connsiteX97" fmla="*/ 4414 w 390121"/>
              <a:gd name="connsiteY97" fmla="*/ 251676 h 606510"/>
              <a:gd name="connsiteX98" fmla="*/ 15752 w 390121"/>
              <a:gd name="connsiteY98" fmla="*/ 209423 h 606510"/>
              <a:gd name="connsiteX99" fmla="*/ 25983 w 390121"/>
              <a:gd name="connsiteY99" fmla="*/ 187514 h 606510"/>
              <a:gd name="connsiteX100" fmla="*/ 15014 w 390121"/>
              <a:gd name="connsiteY100" fmla="*/ 166066 h 606510"/>
              <a:gd name="connsiteX101" fmla="*/ 14922 w 390121"/>
              <a:gd name="connsiteY101" fmla="*/ 165974 h 606510"/>
              <a:gd name="connsiteX102" fmla="*/ 2017 w 390121"/>
              <a:gd name="connsiteY102" fmla="*/ 124089 h 606510"/>
              <a:gd name="connsiteX103" fmla="*/ 37229 w 390121"/>
              <a:gd name="connsiteY103" fmla="*/ 99050 h 606510"/>
              <a:gd name="connsiteX104" fmla="*/ 37966 w 390121"/>
              <a:gd name="connsiteY104" fmla="*/ 99050 h 606510"/>
              <a:gd name="connsiteX105" fmla="*/ 38519 w 390121"/>
              <a:gd name="connsiteY105" fmla="*/ 99050 h 606510"/>
              <a:gd name="connsiteX106" fmla="*/ 59905 w 390121"/>
              <a:gd name="connsiteY106" fmla="*/ 88832 h 606510"/>
              <a:gd name="connsiteX107" fmla="*/ 65343 w 390121"/>
              <a:gd name="connsiteY107" fmla="*/ 65266 h 606510"/>
              <a:gd name="connsiteX108" fmla="*/ 82304 w 390121"/>
              <a:gd name="connsiteY108" fmla="*/ 24947 h 606510"/>
              <a:gd name="connsiteX109" fmla="*/ 101569 w 390121"/>
              <a:gd name="connsiteY109" fmla="*/ 19608 h 606510"/>
              <a:gd name="connsiteX110" fmla="*/ 126088 w 390121"/>
              <a:gd name="connsiteY110" fmla="*/ 28721 h 606510"/>
              <a:gd name="connsiteX111" fmla="*/ 144155 w 390121"/>
              <a:gd name="connsiteY111" fmla="*/ 35533 h 606510"/>
              <a:gd name="connsiteX112" fmla="*/ 149409 w 390121"/>
              <a:gd name="connsiteY112" fmla="*/ 34981 h 606510"/>
              <a:gd name="connsiteX113" fmla="*/ 168674 w 390121"/>
              <a:gd name="connsiteY113" fmla="*/ 20436 h 606510"/>
              <a:gd name="connsiteX114" fmla="*/ 201950 w 390121"/>
              <a:gd name="connsiteY114"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0121" h="606510">
                <a:moveTo>
                  <a:pt x="147788" y="380983"/>
                </a:moveTo>
                <a:cubicBezTo>
                  <a:pt x="161617" y="397461"/>
                  <a:pt x="181901" y="407311"/>
                  <a:pt x="203660" y="408416"/>
                </a:cubicBezTo>
                <a:lnTo>
                  <a:pt x="152397" y="553957"/>
                </a:lnTo>
                <a:cubicBezTo>
                  <a:pt x="151291" y="556995"/>
                  <a:pt x="148433" y="559020"/>
                  <a:pt x="145206" y="559020"/>
                </a:cubicBezTo>
                <a:lnTo>
                  <a:pt x="145114" y="559020"/>
                </a:lnTo>
                <a:cubicBezTo>
                  <a:pt x="141887" y="559020"/>
                  <a:pt x="139029" y="556995"/>
                  <a:pt x="137922" y="554049"/>
                </a:cubicBezTo>
                <a:lnTo>
                  <a:pt x="110908" y="479944"/>
                </a:lnTo>
                <a:cubicBezTo>
                  <a:pt x="110078" y="477734"/>
                  <a:pt x="108419" y="476077"/>
                  <a:pt x="106298" y="475341"/>
                </a:cubicBezTo>
                <a:cubicBezTo>
                  <a:pt x="105376" y="475065"/>
                  <a:pt x="104546" y="474881"/>
                  <a:pt x="103717" y="474881"/>
                </a:cubicBezTo>
                <a:cubicBezTo>
                  <a:pt x="102334" y="474881"/>
                  <a:pt x="100951" y="475249"/>
                  <a:pt x="99752" y="475985"/>
                </a:cubicBezTo>
                <a:lnTo>
                  <a:pt x="32170" y="516858"/>
                </a:lnTo>
                <a:cubicBezTo>
                  <a:pt x="30880" y="517595"/>
                  <a:pt x="29589" y="517963"/>
                  <a:pt x="28206" y="517963"/>
                </a:cubicBezTo>
                <a:cubicBezTo>
                  <a:pt x="26454" y="517963"/>
                  <a:pt x="24794" y="517318"/>
                  <a:pt x="23411" y="516214"/>
                </a:cubicBezTo>
                <a:cubicBezTo>
                  <a:pt x="20830" y="514189"/>
                  <a:pt x="19908" y="510782"/>
                  <a:pt x="20922" y="507745"/>
                </a:cubicBezTo>
                <a:lnTo>
                  <a:pt x="65638" y="381167"/>
                </a:lnTo>
                <a:cubicBezTo>
                  <a:pt x="66653" y="381904"/>
                  <a:pt x="67667" y="382640"/>
                  <a:pt x="68773" y="383192"/>
                </a:cubicBezTo>
                <a:cubicBezTo>
                  <a:pt x="80206" y="389544"/>
                  <a:pt x="93206" y="392950"/>
                  <a:pt x="106298" y="392950"/>
                </a:cubicBezTo>
                <a:cubicBezTo>
                  <a:pt x="121142" y="392950"/>
                  <a:pt x="135433" y="388716"/>
                  <a:pt x="147788" y="380983"/>
                </a:cubicBezTo>
                <a:close/>
                <a:moveTo>
                  <a:pt x="318116" y="352192"/>
                </a:moveTo>
                <a:lnTo>
                  <a:pt x="389716" y="555241"/>
                </a:lnTo>
                <a:cubicBezTo>
                  <a:pt x="390730" y="558279"/>
                  <a:pt x="389809" y="561592"/>
                  <a:pt x="387321" y="563710"/>
                </a:cubicBezTo>
                <a:cubicBezTo>
                  <a:pt x="384832" y="565734"/>
                  <a:pt x="381331" y="565919"/>
                  <a:pt x="378566" y="564262"/>
                </a:cubicBezTo>
                <a:lnTo>
                  <a:pt x="310928" y="523486"/>
                </a:lnTo>
                <a:cubicBezTo>
                  <a:pt x="308993" y="522290"/>
                  <a:pt x="306597" y="522013"/>
                  <a:pt x="304477" y="522842"/>
                </a:cubicBezTo>
                <a:cubicBezTo>
                  <a:pt x="302266" y="523578"/>
                  <a:pt x="300607" y="525235"/>
                  <a:pt x="299870" y="527352"/>
                </a:cubicBezTo>
                <a:lnTo>
                  <a:pt x="272778" y="601448"/>
                </a:lnTo>
                <a:cubicBezTo>
                  <a:pt x="271672" y="604485"/>
                  <a:pt x="268815" y="606510"/>
                  <a:pt x="265590" y="606510"/>
                </a:cubicBezTo>
                <a:cubicBezTo>
                  <a:pt x="262365" y="606510"/>
                  <a:pt x="259508" y="604393"/>
                  <a:pt x="258402" y="601356"/>
                </a:cubicBezTo>
                <a:lnTo>
                  <a:pt x="218409" y="488049"/>
                </a:lnTo>
                <a:lnTo>
                  <a:pt x="251122" y="395361"/>
                </a:lnTo>
                <a:cubicBezTo>
                  <a:pt x="265314" y="385788"/>
                  <a:pt x="276003" y="371613"/>
                  <a:pt x="281348" y="354953"/>
                </a:cubicBezTo>
                <a:cubicBezTo>
                  <a:pt x="285863" y="355782"/>
                  <a:pt x="290378" y="356150"/>
                  <a:pt x="294986" y="356150"/>
                </a:cubicBezTo>
                <a:cubicBezTo>
                  <a:pt x="303003" y="356150"/>
                  <a:pt x="310744" y="354493"/>
                  <a:pt x="318116" y="352192"/>
                </a:cubicBezTo>
                <a:close/>
                <a:moveTo>
                  <a:pt x="182774" y="111352"/>
                </a:moveTo>
                <a:cubicBezTo>
                  <a:pt x="223071" y="111352"/>
                  <a:pt x="255739" y="143972"/>
                  <a:pt x="255739" y="184211"/>
                </a:cubicBezTo>
                <a:cubicBezTo>
                  <a:pt x="255739" y="224450"/>
                  <a:pt x="223071" y="257070"/>
                  <a:pt x="182774" y="257070"/>
                </a:cubicBezTo>
                <a:cubicBezTo>
                  <a:pt x="142477" y="257070"/>
                  <a:pt x="109809" y="224450"/>
                  <a:pt x="109809" y="184211"/>
                </a:cubicBezTo>
                <a:cubicBezTo>
                  <a:pt x="109809" y="143972"/>
                  <a:pt x="142477" y="111352"/>
                  <a:pt x="182774" y="111352"/>
                </a:cubicBezTo>
                <a:close/>
                <a:moveTo>
                  <a:pt x="182777" y="71066"/>
                </a:moveTo>
                <a:cubicBezTo>
                  <a:pt x="120281" y="71066"/>
                  <a:pt x="69399" y="121788"/>
                  <a:pt x="69399" y="184200"/>
                </a:cubicBezTo>
                <a:cubicBezTo>
                  <a:pt x="69399" y="246613"/>
                  <a:pt x="120281" y="297427"/>
                  <a:pt x="182777" y="297427"/>
                </a:cubicBezTo>
                <a:cubicBezTo>
                  <a:pt x="245274" y="297427"/>
                  <a:pt x="296064" y="246613"/>
                  <a:pt x="296064" y="184200"/>
                </a:cubicBezTo>
                <a:cubicBezTo>
                  <a:pt x="296064" y="121788"/>
                  <a:pt x="245274" y="71066"/>
                  <a:pt x="182777" y="71066"/>
                </a:cubicBezTo>
                <a:close/>
                <a:moveTo>
                  <a:pt x="237168" y="29923"/>
                </a:moveTo>
                <a:lnTo>
                  <a:pt x="237982" y="29923"/>
                </a:lnTo>
                <a:lnTo>
                  <a:pt x="238729" y="31391"/>
                </a:lnTo>
                <a:lnTo>
                  <a:pt x="238729" y="31483"/>
                </a:lnTo>
                <a:lnTo>
                  <a:pt x="239812" y="33022"/>
                </a:lnTo>
                <a:lnTo>
                  <a:pt x="237168" y="33022"/>
                </a:lnTo>
                <a:close/>
                <a:moveTo>
                  <a:pt x="237657" y="29285"/>
                </a:moveTo>
                <a:lnTo>
                  <a:pt x="241131" y="29285"/>
                </a:lnTo>
                <a:lnTo>
                  <a:pt x="241131" y="33660"/>
                </a:lnTo>
                <a:lnTo>
                  <a:pt x="240261" y="33660"/>
                </a:lnTo>
                <a:lnTo>
                  <a:pt x="239812" y="33022"/>
                </a:lnTo>
                <a:lnTo>
                  <a:pt x="240578" y="33022"/>
                </a:lnTo>
                <a:lnTo>
                  <a:pt x="240578" y="29923"/>
                </a:lnTo>
                <a:lnTo>
                  <a:pt x="237982" y="29923"/>
                </a:lnTo>
                <a:close/>
                <a:moveTo>
                  <a:pt x="201950" y="0"/>
                </a:moveTo>
                <a:cubicBezTo>
                  <a:pt x="203886" y="0"/>
                  <a:pt x="205822" y="184"/>
                  <a:pt x="207757" y="460"/>
                </a:cubicBezTo>
                <a:cubicBezTo>
                  <a:pt x="215731" y="1703"/>
                  <a:pt x="222852" y="5454"/>
                  <a:pt x="228290" y="10885"/>
                </a:cubicBezTo>
                <a:lnTo>
                  <a:pt x="237657" y="29285"/>
                </a:lnTo>
                <a:lnTo>
                  <a:pt x="236615" y="29285"/>
                </a:lnTo>
                <a:lnTo>
                  <a:pt x="236615" y="33660"/>
                </a:lnTo>
                <a:lnTo>
                  <a:pt x="240261" y="33660"/>
                </a:lnTo>
                <a:lnTo>
                  <a:pt x="252648" y="51274"/>
                </a:lnTo>
                <a:cubicBezTo>
                  <a:pt x="256796" y="53484"/>
                  <a:pt x="261313" y="54680"/>
                  <a:pt x="265922" y="54680"/>
                </a:cubicBezTo>
                <a:cubicBezTo>
                  <a:pt x="269609" y="54680"/>
                  <a:pt x="273296" y="53944"/>
                  <a:pt x="276799" y="52471"/>
                </a:cubicBezTo>
                <a:cubicBezTo>
                  <a:pt x="281500" y="50446"/>
                  <a:pt x="286477" y="49433"/>
                  <a:pt x="291455" y="49433"/>
                </a:cubicBezTo>
                <a:cubicBezTo>
                  <a:pt x="301963" y="49433"/>
                  <a:pt x="312287" y="53944"/>
                  <a:pt x="319569" y="62229"/>
                </a:cubicBezTo>
                <a:cubicBezTo>
                  <a:pt x="330170" y="74380"/>
                  <a:pt x="331737" y="92054"/>
                  <a:pt x="323348" y="105862"/>
                </a:cubicBezTo>
                <a:cubicBezTo>
                  <a:pt x="319016" y="113135"/>
                  <a:pt x="318186" y="122064"/>
                  <a:pt x="321228" y="129981"/>
                </a:cubicBezTo>
                <a:cubicBezTo>
                  <a:pt x="324270" y="137805"/>
                  <a:pt x="330815" y="143881"/>
                  <a:pt x="339019" y="146366"/>
                </a:cubicBezTo>
                <a:cubicBezTo>
                  <a:pt x="354412" y="151061"/>
                  <a:pt x="365105" y="165145"/>
                  <a:pt x="365474" y="181347"/>
                </a:cubicBezTo>
                <a:cubicBezTo>
                  <a:pt x="365750" y="197456"/>
                  <a:pt x="355611" y="211909"/>
                  <a:pt x="340217" y="217156"/>
                </a:cubicBezTo>
                <a:cubicBezTo>
                  <a:pt x="332197" y="219918"/>
                  <a:pt x="325929" y="226269"/>
                  <a:pt x="323164" y="234278"/>
                </a:cubicBezTo>
                <a:cubicBezTo>
                  <a:pt x="320399" y="242287"/>
                  <a:pt x="321505" y="251124"/>
                  <a:pt x="326114" y="258212"/>
                </a:cubicBezTo>
                <a:cubicBezTo>
                  <a:pt x="335055" y="271744"/>
                  <a:pt x="334133" y="289418"/>
                  <a:pt x="323901" y="302030"/>
                </a:cubicBezTo>
                <a:cubicBezTo>
                  <a:pt x="316712" y="310867"/>
                  <a:pt x="306019" y="315838"/>
                  <a:pt x="294958" y="315838"/>
                </a:cubicBezTo>
                <a:cubicBezTo>
                  <a:pt x="290441" y="315838"/>
                  <a:pt x="285924" y="315010"/>
                  <a:pt x="281592" y="313353"/>
                </a:cubicBezTo>
                <a:lnTo>
                  <a:pt x="281592" y="313260"/>
                </a:lnTo>
                <a:cubicBezTo>
                  <a:pt x="278366" y="312064"/>
                  <a:pt x="274955" y="311419"/>
                  <a:pt x="271637" y="311419"/>
                </a:cubicBezTo>
                <a:cubicBezTo>
                  <a:pt x="266751" y="311419"/>
                  <a:pt x="261774" y="312800"/>
                  <a:pt x="257441" y="315378"/>
                </a:cubicBezTo>
                <a:cubicBezTo>
                  <a:pt x="250159" y="319796"/>
                  <a:pt x="245366" y="327253"/>
                  <a:pt x="244352" y="335722"/>
                </a:cubicBezTo>
                <a:cubicBezTo>
                  <a:pt x="242416" y="351739"/>
                  <a:pt x="230341" y="364719"/>
                  <a:pt x="214486" y="367757"/>
                </a:cubicBezTo>
                <a:cubicBezTo>
                  <a:pt x="212090" y="368217"/>
                  <a:pt x="209693" y="368493"/>
                  <a:pt x="207297" y="368493"/>
                </a:cubicBezTo>
                <a:cubicBezTo>
                  <a:pt x="194023" y="368493"/>
                  <a:pt x="181395" y="361313"/>
                  <a:pt x="174758" y="349254"/>
                </a:cubicBezTo>
                <a:lnTo>
                  <a:pt x="174666" y="349254"/>
                </a:lnTo>
                <a:cubicBezTo>
                  <a:pt x="170610" y="341797"/>
                  <a:pt x="163328" y="336734"/>
                  <a:pt x="154940" y="335354"/>
                </a:cubicBezTo>
                <a:cubicBezTo>
                  <a:pt x="153465" y="335169"/>
                  <a:pt x="152082" y="335077"/>
                  <a:pt x="150607" y="335077"/>
                </a:cubicBezTo>
                <a:cubicBezTo>
                  <a:pt x="143694" y="335077"/>
                  <a:pt x="136965" y="337655"/>
                  <a:pt x="131803" y="342534"/>
                </a:cubicBezTo>
                <a:cubicBezTo>
                  <a:pt x="124705" y="349162"/>
                  <a:pt x="115488" y="352568"/>
                  <a:pt x="106270" y="352568"/>
                </a:cubicBezTo>
                <a:cubicBezTo>
                  <a:pt x="100094" y="352568"/>
                  <a:pt x="93918" y="351095"/>
                  <a:pt x="88295" y="347965"/>
                </a:cubicBezTo>
                <a:cubicBezTo>
                  <a:pt x="74100" y="340140"/>
                  <a:pt x="66541" y="324491"/>
                  <a:pt x="69675" y="308658"/>
                </a:cubicBezTo>
                <a:cubicBezTo>
                  <a:pt x="71335" y="300373"/>
                  <a:pt x="69030" y="291260"/>
                  <a:pt x="63500" y="284908"/>
                </a:cubicBezTo>
                <a:cubicBezTo>
                  <a:pt x="58245" y="278924"/>
                  <a:pt x="50687" y="275426"/>
                  <a:pt x="42760" y="275426"/>
                </a:cubicBezTo>
                <a:cubicBezTo>
                  <a:pt x="42207" y="275426"/>
                  <a:pt x="41746" y="275426"/>
                  <a:pt x="41193" y="275518"/>
                </a:cubicBezTo>
                <a:cubicBezTo>
                  <a:pt x="40547" y="275518"/>
                  <a:pt x="39810" y="275518"/>
                  <a:pt x="39165" y="275518"/>
                </a:cubicBezTo>
                <a:cubicBezTo>
                  <a:pt x="23771" y="275518"/>
                  <a:pt x="9944" y="266129"/>
                  <a:pt x="4414" y="251676"/>
                </a:cubicBezTo>
                <a:cubicBezTo>
                  <a:pt x="-1394" y="236671"/>
                  <a:pt x="3123" y="219549"/>
                  <a:pt x="15752" y="209423"/>
                </a:cubicBezTo>
                <a:cubicBezTo>
                  <a:pt x="22388" y="204084"/>
                  <a:pt x="26168" y="195983"/>
                  <a:pt x="25983" y="187514"/>
                </a:cubicBezTo>
                <a:cubicBezTo>
                  <a:pt x="25799" y="179045"/>
                  <a:pt x="21743" y="171129"/>
                  <a:pt x="15014" y="166066"/>
                </a:cubicBezTo>
                <a:lnTo>
                  <a:pt x="14922" y="165974"/>
                </a:lnTo>
                <a:cubicBezTo>
                  <a:pt x="2017" y="156308"/>
                  <a:pt x="-3237" y="139370"/>
                  <a:pt x="2017" y="124089"/>
                </a:cubicBezTo>
                <a:cubicBezTo>
                  <a:pt x="7179" y="109084"/>
                  <a:pt x="21374" y="99050"/>
                  <a:pt x="37229" y="99050"/>
                </a:cubicBezTo>
                <a:cubicBezTo>
                  <a:pt x="37505" y="99050"/>
                  <a:pt x="37782" y="99050"/>
                  <a:pt x="37966" y="99050"/>
                </a:cubicBezTo>
                <a:lnTo>
                  <a:pt x="38519" y="99050"/>
                </a:lnTo>
                <a:cubicBezTo>
                  <a:pt x="46815" y="99050"/>
                  <a:pt x="54650" y="95276"/>
                  <a:pt x="59905" y="88832"/>
                </a:cubicBezTo>
                <a:cubicBezTo>
                  <a:pt x="65251" y="82204"/>
                  <a:pt x="67279" y="73551"/>
                  <a:pt x="65343" y="65266"/>
                </a:cubicBezTo>
                <a:cubicBezTo>
                  <a:pt x="61656" y="49525"/>
                  <a:pt x="68477" y="33232"/>
                  <a:pt x="82304" y="24947"/>
                </a:cubicBezTo>
                <a:cubicBezTo>
                  <a:pt x="88295" y="21357"/>
                  <a:pt x="94932" y="19608"/>
                  <a:pt x="101569" y="19608"/>
                </a:cubicBezTo>
                <a:cubicBezTo>
                  <a:pt x="110326" y="19608"/>
                  <a:pt x="119083" y="22645"/>
                  <a:pt x="126088" y="28721"/>
                </a:cubicBezTo>
                <a:cubicBezTo>
                  <a:pt x="131158" y="33140"/>
                  <a:pt x="137518" y="35533"/>
                  <a:pt x="144155" y="35533"/>
                </a:cubicBezTo>
                <a:cubicBezTo>
                  <a:pt x="145906" y="35533"/>
                  <a:pt x="147658" y="35349"/>
                  <a:pt x="149409" y="34981"/>
                </a:cubicBezTo>
                <a:cubicBezTo>
                  <a:pt x="157705" y="33416"/>
                  <a:pt x="164895" y="27985"/>
                  <a:pt x="168674" y="20436"/>
                </a:cubicBezTo>
                <a:cubicBezTo>
                  <a:pt x="175127" y="7733"/>
                  <a:pt x="188031" y="0"/>
                  <a:pt x="201950"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21" name="文本框 20"/>
          <p:cNvSpPr txBox="1"/>
          <p:nvPr/>
        </p:nvSpPr>
        <p:spPr>
          <a:xfrm>
            <a:off x="5087600" y="921709"/>
            <a:ext cx="1808480" cy="583565"/>
          </a:xfrm>
          <a:prstGeom prst="rect">
            <a:avLst/>
          </a:prstGeom>
          <a:noFill/>
        </p:spPr>
        <p:txBody>
          <a:bodyPr wrap="none" rtlCol="0">
            <a:spAutoFit/>
          </a:bodyPr>
          <a:lstStyle/>
          <a:p>
            <a:pPr algn="l"/>
            <a:r>
              <a:rPr lang="zh-CN" altLang="en-US" sz="3200" dirty="0">
                <a:solidFill>
                  <a:srgbClr val="272F43"/>
                </a:solidFill>
                <a:latin typeface="等线" panose="02010600030101010101" charset="-122"/>
                <a:ea typeface="等线" panose="02010600030101010101" charset="-122"/>
                <a:cs typeface="+mn-ea"/>
                <a:sym typeface="+mn-lt"/>
              </a:rPr>
              <a:t>愿景概述</a:t>
            </a:r>
            <a:endParaRPr lang="zh-CN" altLang="en-US" sz="3200" dirty="0">
              <a:solidFill>
                <a:srgbClr val="272F43"/>
              </a:solidFill>
              <a:latin typeface="等线" panose="02010600030101010101" charset="-122"/>
              <a:ea typeface="等线" panose="02010600030101010101" charset="-122"/>
              <a:cs typeface="+mn-ea"/>
              <a:sym typeface="+mn-lt"/>
            </a:endParaRPr>
          </a:p>
        </p:txBody>
      </p:sp>
      <p:cxnSp>
        <p:nvCxnSpPr>
          <p:cNvPr id="25" name="直接连接符 24"/>
          <p:cNvCxnSpPr/>
          <p:nvPr/>
        </p:nvCxnSpPr>
        <p:spPr>
          <a:xfrm>
            <a:off x="6110766" y="3045638"/>
            <a:ext cx="0" cy="1146732"/>
          </a:xfrm>
          <a:prstGeom prst="line">
            <a:avLst/>
          </a:prstGeom>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1</a:t>
            </a:r>
            <a:endParaRPr lang="en-US" altLang="zh-CN"/>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strVal val="#ppt_w*0.70"/>
                                          </p:val>
                                        </p:tav>
                                        <p:tav tm="100000">
                                          <p:val>
                                            <p:strVal val="#ppt_w"/>
                                          </p:val>
                                        </p:tav>
                                      </p:tavLst>
                                    </p:anim>
                                    <p:anim calcmode="lin" valueType="num">
                                      <p:cBhvr>
                                        <p:cTn id="18" dur="1000" fill="hold"/>
                                        <p:tgtEl>
                                          <p:spTgt spid="28"/>
                                        </p:tgtEl>
                                        <p:attrNameLst>
                                          <p:attrName>ppt_h</p:attrName>
                                        </p:attrNameLst>
                                      </p:cBhvr>
                                      <p:tavLst>
                                        <p:tav tm="0">
                                          <p:val>
                                            <p:strVal val="#ppt_h"/>
                                          </p:val>
                                        </p:tav>
                                        <p:tav tm="100000">
                                          <p:val>
                                            <p:strVal val="#ppt_h"/>
                                          </p:val>
                                        </p:tav>
                                      </p:tavLst>
                                    </p:anim>
                                    <p:animEffect transition="in" filter="fade">
                                      <p:cBhvr>
                                        <p:cTn id="19" dur="1000"/>
                                        <p:tgtEl>
                                          <p:spTgt spid="28"/>
                                        </p:tgtEl>
                                      </p:cBhvr>
                                    </p:animEffect>
                                  </p:childTnLst>
                                </p:cTn>
                              </p:par>
                              <p:par>
                                <p:cTn id="20" presetID="55"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1000" fill="hold"/>
                                        <p:tgtEl>
                                          <p:spTgt spid="25"/>
                                        </p:tgtEl>
                                        <p:attrNameLst>
                                          <p:attrName>ppt_w</p:attrName>
                                        </p:attrNameLst>
                                      </p:cBhvr>
                                      <p:tavLst>
                                        <p:tav tm="0">
                                          <p:val>
                                            <p:strVal val="#ppt_w*0.70"/>
                                          </p:val>
                                        </p:tav>
                                        <p:tav tm="100000">
                                          <p:val>
                                            <p:strVal val="#ppt_w"/>
                                          </p:val>
                                        </p:tav>
                                      </p:tavLst>
                                    </p:anim>
                                    <p:anim calcmode="lin" valueType="num">
                                      <p:cBhvr>
                                        <p:cTn id="23" dur="1000" fill="hold"/>
                                        <p:tgtEl>
                                          <p:spTgt spid="25"/>
                                        </p:tgtEl>
                                        <p:attrNameLst>
                                          <p:attrName>ppt_h</p:attrName>
                                        </p:attrNameLst>
                                      </p:cBhvr>
                                      <p:tavLst>
                                        <p:tav tm="0">
                                          <p:val>
                                            <p:strVal val="#ppt_h"/>
                                          </p:val>
                                        </p:tav>
                                        <p:tav tm="100000">
                                          <p:val>
                                            <p:strVal val="#ppt_h"/>
                                          </p:val>
                                        </p:tav>
                                      </p:tavLst>
                                    </p:anim>
                                    <p:animEffect transition="in" filter="fade">
                                      <p:cBhvr>
                                        <p:cTn id="2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28" grpId="0" animBg="1"/>
      <p:bldP spid="2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00728" y="2544521"/>
            <a:ext cx="6223356" cy="1742253"/>
          </a:xfrm>
          <a:prstGeom prst="rect">
            <a:avLst/>
          </a:prstGeom>
        </p:spPr>
      </p:pic>
      <p:pic>
        <p:nvPicPr>
          <p:cNvPr id="6" name="图片 5"/>
          <p:cNvPicPr>
            <a:picLocks noChangeAspect="1"/>
          </p:cNvPicPr>
          <p:nvPr/>
        </p:nvPicPr>
        <p:blipFill>
          <a:blip r:embed="rId2"/>
          <a:stretch>
            <a:fillRect/>
          </a:stretch>
        </p:blipFill>
        <p:spPr>
          <a:xfrm>
            <a:off x="6636638" y="1344337"/>
            <a:ext cx="5100462" cy="4209175"/>
          </a:xfrm>
          <a:prstGeom prst="rect">
            <a:avLst/>
          </a:prstGeom>
        </p:spPr>
      </p:pic>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26</a:t>
            </a:r>
            <a:endParaRPr lang="en-US" altLang="zh-CN"/>
          </a:p>
        </p:txBody>
      </p:sp>
    </p:spTree>
  </p:cSld>
  <p:clrMapOvr>
    <a:masterClrMapping/>
  </p:clrMapOvr>
  <p:transition advTm="2000">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26</a:t>
            </a:r>
            <a:endParaRPr lang="en-US" altLang="zh-CN"/>
          </a:p>
        </p:txBody>
      </p:sp>
      <p:pic>
        <p:nvPicPr>
          <p:cNvPr id="2" name="图片 1"/>
          <p:cNvPicPr>
            <a:picLocks noChangeAspect="1"/>
          </p:cNvPicPr>
          <p:nvPr/>
        </p:nvPicPr>
        <p:blipFill>
          <a:blip r:embed="rId1"/>
          <a:stretch>
            <a:fillRect/>
          </a:stretch>
        </p:blipFill>
        <p:spPr>
          <a:xfrm>
            <a:off x="1877060" y="355600"/>
            <a:ext cx="5615940" cy="6370320"/>
          </a:xfrm>
          <a:prstGeom prst="rect">
            <a:avLst/>
          </a:prstGeom>
        </p:spPr>
      </p:pic>
    </p:spTree>
  </p:cSld>
  <p:clrMapOvr>
    <a:masterClrMapping/>
  </p:clrMapOvr>
  <p:transition advTm="2000">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26</a:t>
            </a:r>
            <a:endParaRPr lang="en-US" altLang="zh-CN"/>
          </a:p>
        </p:txBody>
      </p:sp>
      <p:pic>
        <p:nvPicPr>
          <p:cNvPr id="3" name="图片 2"/>
          <p:cNvPicPr>
            <a:picLocks noChangeAspect="1"/>
          </p:cNvPicPr>
          <p:nvPr/>
        </p:nvPicPr>
        <p:blipFill>
          <a:blip r:embed="rId1"/>
          <a:stretch>
            <a:fillRect/>
          </a:stretch>
        </p:blipFill>
        <p:spPr>
          <a:xfrm>
            <a:off x="1820545" y="373380"/>
            <a:ext cx="5951220" cy="5989320"/>
          </a:xfrm>
          <a:prstGeom prst="rect">
            <a:avLst/>
          </a:prstGeom>
        </p:spPr>
      </p:pic>
    </p:spTree>
  </p:cSld>
  <p:clrMapOvr>
    <a:masterClrMapping/>
  </p:clrMapOvr>
  <p:transition advTm="2000">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4985723" y="3101392"/>
            <a:ext cx="2214880" cy="706755"/>
          </a:xfrm>
          <a:prstGeom prst="rect">
            <a:avLst/>
          </a:prstGeom>
          <a:noFill/>
        </p:spPr>
        <p:txBody>
          <a:bodyPr wrap="none" rtlCol="0">
            <a:spAutoFit/>
          </a:bodyPr>
          <a:lstStyle/>
          <a:p>
            <a:r>
              <a:rPr lang="zh-CN" altLang="en-US" sz="4000" dirty="0">
                <a:solidFill>
                  <a:srgbClr val="272F43"/>
                </a:solidFill>
                <a:cs typeface="+mn-ea"/>
                <a:sym typeface="+mn-lt"/>
              </a:rPr>
              <a:t>用户手册</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08</a:t>
            </a:r>
            <a:endParaRPr lang="zh-CN" altLang="en-US"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animBg="1"/>
      <p:bldP spid="3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0475" y="260985"/>
            <a:ext cx="3434080" cy="583565"/>
          </a:xfrm>
          <a:prstGeom prst="rect">
            <a:avLst/>
          </a:prstGeom>
          <a:noFill/>
        </p:spPr>
        <p:txBody>
          <a:bodyPr wrap="none" rtlCol="0">
            <a:spAutoFit/>
          </a:bodyPr>
          <a:lstStyle/>
          <a:p>
            <a:r>
              <a:rPr lang="zh-CN" altLang="en-US" sz="3200">
                <a:latin typeface="等线" panose="02010600030101010101" charset="-122"/>
                <a:ea typeface="等线" panose="02010600030101010101" charset="-122"/>
              </a:rPr>
              <a:t>部分用户手册展示</a:t>
            </a:r>
            <a:endParaRPr lang="zh-CN" altLang="en-US" sz="3200">
              <a:latin typeface="等线" panose="02010600030101010101" charset="-122"/>
              <a:ea typeface="等线" panose="02010600030101010101" charset="-122"/>
            </a:endParaRPr>
          </a:p>
        </p:txBody>
      </p:sp>
      <p:pic>
        <p:nvPicPr>
          <p:cNvPr id="6" name="图片 5"/>
          <p:cNvPicPr>
            <a:picLocks noChangeAspect="1"/>
          </p:cNvPicPr>
          <p:nvPr/>
        </p:nvPicPr>
        <p:blipFill>
          <a:blip r:embed="rId1"/>
          <a:stretch>
            <a:fillRect/>
          </a:stretch>
        </p:blipFill>
        <p:spPr>
          <a:xfrm>
            <a:off x="1260475" y="844550"/>
            <a:ext cx="4446905" cy="4914265"/>
          </a:xfrm>
          <a:prstGeom prst="rect">
            <a:avLst/>
          </a:prstGeom>
        </p:spPr>
      </p:pic>
      <p:sp>
        <p:nvSpPr>
          <p:cNvPr id="3" name="文本框 2"/>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27</a:t>
            </a:r>
            <a:endParaRPr lang="en-US" altLang="zh-CN"/>
          </a:p>
        </p:txBody>
      </p:sp>
      <p:pic>
        <p:nvPicPr>
          <p:cNvPr id="4" name="图片 3"/>
          <p:cNvPicPr>
            <a:picLocks noChangeAspect="1"/>
          </p:cNvPicPr>
          <p:nvPr/>
        </p:nvPicPr>
        <p:blipFill>
          <a:blip r:embed="rId2"/>
          <a:stretch>
            <a:fillRect/>
          </a:stretch>
        </p:blipFill>
        <p:spPr>
          <a:xfrm>
            <a:off x="6060440" y="680720"/>
            <a:ext cx="4403725" cy="5781675"/>
          </a:xfrm>
          <a:prstGeom prst="rect">
            <a:avLst/>
          </a:prstGeom>
        </p:spPr>
      </p:pic>
    </p:spTree>
  </p:cSld>
  <p:clrMapOvr>
    <a:masterClrMapping/>
  </p:clrMapOvr>
  <p:transition advTm="2000">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4985723" y="3101392"/>
            <a:ext cx="2214880" cy="706755"/>
          </a:xfrm>
          <a:prstGeom prst="rect">
            <a:avLst/>
          </a:prstGeom>
          <a:noFill/>
        </p:spPr>
        <p:txBody>
          <a:bodyPr wrap="none" rtlCol="0">
            <a:spAutoFit/>
          </a:bodyPr>
          <a:lstStyle/>
          <a:p>
            <a:r>
              <a:rPr lang="zh-CN" altLang="en-US" sz="4000" dirty="0">
                <a:solidFill>
                  <a:srgbClr val="272F43"/>
                </a:solidFill>
                <a:cs typeface="+mn-ea"/>
                <a:sym typeface="+mn-lt"/>
              </a:rPr>
              <a:t>内部评审</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9</a:t>
            </a:r>
            <a:endParaRPr lang="en-US" altLang="zh-CN"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bldLvl="0" animBg="1"/>
      <p:bldP spid="3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0475" y="260985"/>
            <a:ext cx="1808480" cy="583565"/>
          </a:xfrm>
          <a:prstGeom prst="rect">
            <a:avLst/>
          </a:prstGeom>
          <a:noFill/>
        </p:spPr>
        <p:txBody>
          <a:bodyPr wrap="none" rtlCol="0">
            <a:spAutoFit/>
          </a:bodyPr>
          <a:p>
            <a:r>
              <a:rPr lang="zh-CN" altLang="en-US" sz="3200">
                <a:latin typeface="等线" panose="02010600030101010101" charset="-122"/>
                <a:ea typeface="等线" panose="02010600030101010101" charset="-122"/>
              </a:rPr>
              <a:t>内部评审</a:t>
            </a:r>
            <a:endParaRPr lang="zh-CN" altLang="en-US" sz="3200">
              <a:latin typeface="等线" panose="02010600030101010101" charset="-122"/>
              <a:ea typeface="等线" panose="02010600030101010101" charset="-122"/>
            </a:endParaRPr>
          </a:p>
        </p:txBody>
      </p:sp>
      <p:sp>
        <p:nvSpPr>
          <p:cNvPr id="3" name="文本框 2"/>
          <p:cNvSpPr txBox="1"/>
          <p:nvPr/>
        </p:nvSpPr>
        <p:spPr>
          <a:xfrm>
            <a:off x="10464165" y="680720"/>
            <a:ext cx="1818640" cy="368300"/>
          </a:xfrm>
          <a:prstGeom prst="rect">
            <a:avLst/>
          </a:prstGeom>
          <a:noFill/>
        </p:spPr>
        <p:txBody>
          <a:bodyPr wrap="none" rtlCol="0">
            <a:spAutoFit/>
          </a:bodyPr>
          <a:p>
            <a:r>
              <a:rPr lang="zh-CN" altLang="en-US"/>
              <a:t>评审条目</a:t>
            </a:r>
            <a:r>
              <a:rPr lang="en-US" altLang="zh-CN"/>
              <a:t>28</a:t>
            </a:r>
            <a:r>
              <a:rPr lang="zh-CN" altLang="en-US"/>
              <a:t>、</a:t>
            </a:r>
            <a:r>
              <a:rPr lang="en-US" altLang="zh-CN"/>
              <a:t>29</a:t>
            </a:r>
            <a:endParaRPr lang="en-US" altLang="zh-CN"/>
          </a:p>
        </p:txBody>
      </p:sp>
      <p:pic>
        <p:nvPicPr>
          <p:cNvPr id="6" name="图片 5"/>
          <p:cNvPicPr>
            <a:picLocks noChangeAspect="1"/>
          </p:cNvPicPr>
          <p:nvPr/>
        </p:nvPicPr>
        <p:blipFill>
          <a:blip r:embed="rId1"/>
          <a:stretch>
            <a:fillRect/>
          </a:stretch>
        </p:blipFill>
        <p:spPr>
          <a:xfrm>
            <a:off x="728345" y="844550"/>
            <a:ext cx="4953635" cy="5483225"/>
          </a:xfrm>
          <a:prstGeom prst="rect">
            <a:avLst/>
          </a:prstGeom>
        </p:spPr>
      </p:pic>
      <p:pic>
        <p:nvPicPr>
          <p:cNvPr id="7" name="图片 6"/>
          <p:cNvPicPr>
            <a:picLocks noChangeAspect="1"/>
          </p:cNvPicPr>
          <p:nvPr/>
        </p:nvPicPr>
        <p:blipFill>
          <a:blip r:embed="rId2"/>
          <a:stretch>
            <a:fillRect/>
          </a:stretch>
        </p:blipFill>
        <p:spPr>
          <a:xfrm>
            <a:off x="5766435" y="1049020"/>
            <a:ext cx="5737860" cy="5387340"/>
          </a:xfrm>
          <a:prstGeom prst="rect">
            <a:avLst/>
          </a:prstGeom>
        </p:spPr>
      </p:pic>
    </p:spTree>
  </p:cSld>
  <p:clrMapOvr>
    <a:masterClrMapping/>
  </p:clrMapOvr>
  <p:transition advTm="2000">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0475" y="260985"/>
            <a:ext cx="1808480" cy="583565"/>
          </a:xfrm>
          <a:prstGeom prst="rect">
            <a:avLst/>
          </a:prstGeom>
          <a:noFill/>
        </p:spPr>
        <p:txBody>
          <a:bodyPr wrap="none" rtlCol="0">
            <a:spAutoFit/>
          </a:bodyPr>
          <a:p>
            <a:r>
              <a:rPr lang="zh-CN" altLang="en-US" sz="3200">
                <a:latin typeface="等线" panose="02010600030101010101" charset="-122"/>
                <a:ea typeface="等线" panose="02010600030101010101" charset="-122"/>
              </a:rPr>
              <a:t>内部评审</a:t>
            </a:r>
            <a:endParaRPr lang="zh-CN" altLang="en-US" sz="3200">
              <a:latin typeface="等线" panose="02010600030101010101" charset="-122"/>
              <a:ea typeface="等线" panose="02010600030101010101" charset="-122"/>
            </a:endParaRPr>
          </a:p>
        </p:txBody>
      </p:sp>
      <p:sp>
        <p:nvSpPr>
          <p:cNvPr id="3" name="文本框 2"/>
          <p:cNvSpPr txBox="1"/>
          <p:nvPr/>
        </p:nvSpPr>
        <p:spPr>
          <a:xfrm>
            <a:off x="10464165" y="680720"/>
            <a:ext cx="1818640" cy="368300"/>
          </a:xfrm>
          <a:prstGeom prst="rect">
            <a:avLst/>
          </a:prstGeom>
          <a:noFill/>
        </p:spPr>
        <p:txBody>
          <a:bodyPr wrap="none" rtlCol="0">
            <a:spAutoFit/>
          </a:bodyPr>
          <a:p>
            <a:r>
              <a:rPr lang="zh-CN" altLang="en-US"/>
              <a:t>评审条目</a:t>
            </a:r>
            <a:r>
              <a:rPr lang="en-US" altLang="zh-CN"/>
              <a:t>28</a:t>
            </a:r>
            <a:r>
              <a:rPr lang="zh-CN" altLang="en-US"/>
              <a:t>、</a:t>
            </a:r>
            <a:r>
              <a:rPr lang="en-US" altLang="zh-CN"/>
              <a:t>29</a:t>
            </a:r>
            <a:endParaRPr lang="en-US" altLang="zh-CN"/>
          </a:p>
        </p:txBody>
      </p:sp>
      <p:pic>
        <p:nvPicPr>
          <p:cNvPr id="4" name="图片 3"/>
          <p:cNvPicPr>
            <a:picLocks noChangeAspect="1"/>
          </p:cNvPicPr>
          <p:nvPr/>
        </p:nvPicPr>
        <p:blipFill>
          <a:blip r:embed="rId1"/>
          <a:stretch>
            <a:fillRect/>
          </a:stretch>
        </p:blipFill>
        <p:spPr>
          <a:xfrm>
            <a:off x="1104265" y="1049020"/>
            <a:ext cx="9791700" cy="5059680"/>
          </a:xfrm>
          <a:prstGeom prst="rect">
            <a:avLst/>
          </a:prstGeom>
        </p:spPr>
      </p:pic>
    </p:spTree>
  </p:cSld>
  <p:clrMapOvr>
    <a:masterClrMapping/>
  </p:clrMapOvr>
  <p:transition advTm="2000">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5493723" y="3147112"/>
            <a:ext cx="1198880" cy="706755"/>
          </a:xfrm>
          <a:prstGeom prst="rect">
            <a:avLst/>
          </a:prstGeom>
          <a:noFill/>
        </p:spPr>
        <p:txBody>
          <a:bodyPr wrap="none" rtlCol="0">
            <a:spAutoFit/>
          </a:bodyPr>
          <a:lstStyle/>
          <a:p>
            <a:r>
              <a:rPr lang="zh-CN" altLang="en-US" sz="4000" dirty="0">
                <a:solidFill>
                  <a:srgbClr val="272F43"/>
                </a:solidFill>
                <a:cs typeface="+mn-ea"/>
                <a:sym typeface="+mn-lt"/>
              </a:rPr>
              <a:t>基线</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10</a:t>
            </a:r>
            <a:endParaRPr lang="en-US" altLang="zh-CN"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bldLvl="0" animBg="1"/>
      <p:bldP spid="3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0475" y="260985"/>
            <a:ext cx="2621280" cy="583565"/>
          </a:xfrm>
          <a:prstGeom prst="rect">
            <a:avLst/>
          </a:prstGeom>
          <a:noFill/>
        </p:spPr>
        <p:txBody>
          <a:bodyPr wrap="none" rtlCol="0">
            <a:spAutoFit/>
          </a:bodyPr>
          <a:p>
            <a:r>
              <a:rPr lang="zh-CN" altLang="en-US" sz="3200">
                <a:latin typeface="等线" panose="02010600030101010101" charset="-122"/>
                <a:ea typeface="等线" panose="02010600030101010101" charset="-122"/>
              </a:rPr>
              <a:t>配置管理工具</a:t>
            </a:r>
            <a:endParaRPr lang="zh-CN" altLang="en-US" sz="3200">
              <a:latin typeface="等线" panose="02010600030101010101" charset="-122"/>
              <a:ea typeface="等线" panose="02010600030101010101" charset="-122"/>
            </a:endParaRPr>
          </a:p>
        </p:txBody>
      </p:sp>
      <p:sp>
        <p:nvSpPr>
          <p:cNvPr id="5" name="文本框 4"/>
          <p:cNvSpPr txBox="1"/>
          <p:nvPr/>
        </p:nvSpPr>
        <p:spPr>
          <a:xfrm>
            <a:off x="10464165" y="680720"/>
            <a:ext cx="1343660" cy="368300"/>
          </a:xfrm>
          <a:prstGeom prst="rect">
            <a:avLst/>
          </a:prstGeom>
          <a:noFill/>
        </p:spPr>
        <p:txBody>
          <a:bodyPr wrap="none" rtlCol="0">
            <a:spAutoFit/>
          </a:bodyPr>
          <a:p>
            <a:r>
              <a:rPr lang="zh-CN" altLang="en-US"/>
              <a:t>评审条目</a:t>
            </a:r>
            <a:r>
              <a:rPr lang="en-US" altLang="zh-CN"/>
              <a:t>30</a:t>
            </a:r>
            <a:endParaRPr lang="en-US" altLang="zh-CN"/>
          </a:p>
        </p:txBody>
      </p:sp>
      <p:pic>
        <p:nvPicPr>
          <p:cNvPr id="6" name="图片 5"/>
          <p:cNvPicPr>
            <a:picLocks noChangeAspect="1"/>
          </p:cNvPicPr>
          <p:nvPr/>
        </p:nvPicPr>
        <p:blipFill>
          <a:blip r:embed="rId1"/>
          <a:stretch>
            <a:fillRect/>
          </a:stretch>
        </p:blipFill>
        <p:spPr>
          <a:xfrm>
            <a:off x="1260475" y="2560955"/>
            <a:ext cx="6068060" cy="4074160"/>
          </a:xfrm>
          <a:prstGeom prst="rect">
            <a:avLst/>
          </a:prstGeom>
        </p:spPr>
      </p:pic>
      <p:pic>
        <p:nvPicPr>
          <p:cNvPr id="7" name="图片 6"/>
          <p:cNvPicPr>
            <a:picLocks noChangeAspect="1"/>
          </p:cNvPicPr>
          <p:nvPr/>
        </p:nvPicPr>
        <p:blipFill>
          <a:blip r:embed="rId2"/>
          <a:stretch>
            <a:fillRect/>
          </a:stretch>
        </p:blipFill>
        <p:spPr>
          <a:xfrm>
            <a:off x="1072515" y="935990"/>
            <a:ext cx="6256020" cy="1219200"/>
          </a:xfrm>
          <a:prstGeom prst="rect">
            <a:avLst/>
          </a:prstGeom>
        </p:spPr>
      </p:pic>
    </p:spTree>
  </p:cSld>
  <p:clrMapOvr>
    <a:masterClrMapping/>
  </p:clrMapOvr>
  <p:transition advTm="2000">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03580" y="1536700"/>
            <a:ext cx="10506710" cy="4555093"/>
          </a:xfrm>
          <a:prstGeom prst="rect">
            <a:avLst/>
          </a:prstGeom>
          <a:noFill/>
          <a:ln w="9525">
            <a:noFill/>
          </a:ln>
        </p:spPr>
        <p:txBody>
          <a:bodyPr wrap="square">
            <a:spAutoFit/>
          </a:bodyPr>
          <a:lstStyle/>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a:t>
            </a:r>
            <a:r>
              <a:rPr lang="zh-CN" altLang="zh-CN" sz="1800" kern="100" dirty="0">
                <a:effectLst/>
                <a:latin typeface="Times New Roman" panose="02020603050405020304" pitchFamily="18" charset="0"/>
                <a:ea typeface="等线" panose="02010600030101010101" charset="-122"/>
                <a:cs typeface="等线" panose="02010600030101010101" charset="-122"/>
              </a:rPr>
              <a:t>：管理员可以通过或者驳回游客注册申请。</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FE-2</a:t>
            </a:r>
            <a:r>
              <a:rPr lang="zh-CN" altLang="zh-CN" sz="1800" kern="100" dirty="0">
                <a:effectLst/>
                <a:latin typeface="Times New Roman" panose="02020603050405020304" pitchFamily="18" charset="0"/>
                <a:ea typeface="等线" panose="02010600030101010101" charset="-122"/>
                <a:cs typeface="等线" panose="02010600030101010101" charset="-122"/>
              </a:rPr>
              <a:t>：管理员可以删除或者驳回举报视频。</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FE-3</a:t>
            </a:r>
            <a:r>
              <a:rPr lang="zh-CN" altLang="zh-CN" sz="1800" kern="100" dirty="0">
                <a:effectLst/>
                <a:latin typeface="Times New Roman" panose="02020603050405020304" pitchFamily="18" charset="0"/>
                <a:ea typeface="等线" panose="02010600030101010101" charset="-122"/>
                <a:cs typeface="等线" panose="02010600030101010101" charset="-122"/>
              </a:rPr>
              <a:t>：管理员可以通过或者驳回专栏申请。</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FE-4</a:t>
            </a:r>
            <a:r>
              <a:rPr lang="zh-CN" altLang="zh-CN" sz="1800" kern="100" dirty="0">
                <a:effectLst/>
                <a:latin typeface="Times New Roman" panose="02020603050405020304" pitchFamily="18" charset="0"/>
                <a:ea typeface="等线" panose="02010600030101010101" charset="-122"/>
                <a:cs typeface="等线" panose="02010600030101010101" charset="-122"/>
              </a:rPr>
              <a:t>：管理员可以通过或者驳回视频申请。</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FE-5</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：教师可以在主页看文章，并且可以对其评论，点赞，收藏，加入稍后再看等。</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FE-6</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：教师可以在主页观看视频，并且可以点赞，评论，收藏，下载，加入稍后再看等。</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FE-7</a:t>
            </a:r>
            <a:r>
              <a:rPr lang="zh-CN" altLang="zh-CN" sz="1800" kern="100" dirty="0">
                <a:effectLst/>
                <a:latin typeface="Times New Roman" panose="02020603050405020304" pitchFamily="18" charset="0"/>
                <a:ea typeface="等线" panose="02010600030101010101" charset="-122"/>
                <a:cs typeface="等线" panose="02010600030101010101" charset="-122"/>
              </a:rPr>
              <a:t>：教师在观看视频的时候可以发布弹幕，屏蔽弹幕，记笔记等。</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FE-8</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：教师可以投稿视频，专栏等。</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FE-9</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：教师可以开直播，在直播过程中可以发布弹幕，删除弹幕，屏蔽弹幕等。</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FE-10</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：教师可以在视频查看全部分类，经验分享，最新，最热视频，实用技巧等。</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FE-11</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：教师可以通过账号密码或者手机号登入。</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FE-12</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：教师可以发布和删除个人动态。</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FE-13</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：教师可以浏览其他用户动态，并且可以点赞，评论，转发动态，也可以关注和私信用户。</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FE-14</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：教师可以在个人中心修改个人信息和登入密码。</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等线" panose="02010600030101010101" charset="-122"/>
                <a:ea typeface="宋体" panose="02010600030101010101" pitchFamily="2" charset="-122"/>
                <a:cs typeface="等线" panose="02010600030101010101" charset="-122"/>
              </a:rPr>
              <a:t>FE-15</a:t>
            </a:r>
            <a:r>
              <a:rPr lang="zh-CN" altLang="zh-CN" sz="1800" kern="100" dirty="0">
                <a:effectLst/>
                <a:latin typeface="Times New Roman" panose="02020603050405020304" pitchFamily="18" charset="0"/>
                <a:ea typeface="等线" panose="02010600030101010101" charset="-122"/>
                <a:cs typeface="等线" panose="02010600030101010101" charset="-122"/>
              </a:rPr>
              <a:t>：教师可以在个人中心查看或者删除视频的历史浏览记录。</a:t>
            </a:r>
            <a:endParaRPr lang="zh-CN" altLang="zh-CN" sz="1800" kern="100" dirty="0">
              <a:effectLst/>
              <a:latin typeface="Times New Roman" panose="02020603050405020304" pitchFamily="18" charset="0"/>
              <a:ea typeface="宋体" panose="02010600030101010101" pitchFamily="2" charset="-122"/>
            </a:endParaRPr>
          </a:p>
          <a:p>
            <a:pPr indent="266700"/>
            <a:endParaRPr sz="2000" b="0" dirty="0">
              <a:latin typeface="等线" panose="02010600030101010101" charset="-122"/>
              <a:ea typeface="等线" panose="02010600030101010101" charset="-122"/>
              <a:cs typeface="等线" panose="02010600030101010101" charset="-122"/>
            </a:endParaRPr>
          </a:p>
        </p:txBody>
      </p:sp>
      <p:sp>
        <p:nvSpPr>
          <p:cNvPr id="21" name="文本框 20"/>
          <p:cNvSpPr txBox="1"/>
          <p:nvPr/>
        </p:nvSpPr>
        <p:spPr>
          <a:xfrm>
            <a:off x="4239875" y="447999"/>
            <a:ext cx="3467616" cy="584775"/>
          </a:xfrm>
          <a:prstGeom prst="rect">
            <a:avLst/>
          </a:prstGeom>
          <a:noFill/>
        </p:spPr>
        <p:txBody>
          <a:bodyPr wrap="none" rtlCol="0">
            <a:spAutoFit/>
          </a:bodyPr>
          <a:lstStyle/>
          <a:p>
            <a:pPr algn="l"/>
            <a:r>
              <a:rPr lang="zh-CN" altLang="en-US" sz="3200" dirty="0">
                <a:solidFill>
                  <a:srgbClr val="272F43"/>
                </a:solidFill>
                <a:latin typeface="等线" panose="02010600030101010101" charset="-122"/>
                <a:ea typeface="等线" panose="02010600030101010101" charset="-122"/>
                <a:cs typeface="+mn-ea"/>
                <a:sym typeface="+mn-lt"/>
              </a:rPr>
              <a:t>部分特性与特性树</a:t>
            </a:r>
            <a:endParaRPr lang="zh-CN" altLang="en-US" sz="3200" dirty="0">
              <a:solidFill>
                <a:srgbClr val="272F43"/>
              </a:solidFill>
              <a:latin typeface="等线" panose="02010600030101010101" charset="-122"/>
              <a:ea typeface="等线" panose="02010600030101010101" charset="-122"/>
              <a:cs typeface="+mn-ea"/>
              <a:sym typeface="+mn-lt"/>
            </a:endParaRPr>
          </a:p>
        </p:txBody>
      </p:sp>
      <p:sp>
        <p:nvSpPr>
          <p:cNvPr id="2" name="文本框 1"/>
          <p:cNvSpPr txBox="1"/>
          <p:nvPr/>
        </p:nvSpPr>
        <p:spPr>
          <a:xfrm>
            <a:off x="8045043" y="6210819"/>
            <a:ext cx="2723823" cy="369332"/>
          </a:xfrm>
          <a:prstGeom prst="rect">
            <a:avLst/>
          </a:prstGeom>
          <a:noFill/>
        </p:spPr>
        <p:txBody>
          <a:bodyPr wrap="none" rtlCol="0">
            <a:spAutoFit/>
          </a:bodyPr>
          <a:lstStyle/>
          <a:p>
            <a:r>
              <a:rPr lang="zh-CN" altLang="en-US" dirty="0"/>
              <a:t>具体查看视图与范围文档</a:t>
            </a:r>
            <a:endParaRPr lang="zh-CN" altLang="en-US" dirty="0"/>
          </a:p>
        </p:txBody>
      </p:sp>
      <p:sp>
        <p:nvSpPr>
          <p:cNvPr id="4" name="文本框 3"/>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1</a:t>
            </a:r>
            <a:endParaRPr lang="en-US" altLang="zh-CN"/>
          </a:p>
        </p:txBody>
      </p:sp>
    </p:spTree>
  </p:cSld>
  <p:clrMapOvr>
    <a:masterClrMapping/>
  </p:clrMapOvr>
  <p:transition advTm="2000">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3715723" y="3233472"/>
            <a:ext cx="4754880" cy="706755"/>
          </a:xfrm>
          <a:prstGeom prst="rect">
            <a:avLst/>
          </a:prstGeom>
          <a:noFill/>
        </p:spPr>
        <p:txBody>
          <a:bodyPr wrap="none" rtlCol="0">
            <a:spAutoFit/>
          </a:bodyPr>
          <a:lstStyle/>
          <a:p>
            <a:r>
              <a:rPr lang="zh-CN" altLang="en-US" sz="4000" dirty="0">
                <a:solidFill>
                  <a:srgbClr val="272F43"/>
                </a:solidFill>
                <a:cs typeface="+mn-ea"/>
                <a:sym typeface="+mn-lt"/>
              </a:rPr>
              <a:t>小组绩效与</a:t>
            </a:r>
            <a:r>
              <a:rPr lang="zh-CN" altLang="en-US" sz="4000" dirty="0">
                <a:solidFill>
                  <a:srgbClr val="272F43"/>
                </a:solidFill>
                <a:cs typeface="+mn-ea"/>
                <a:sym typeface="+mn-lt"/>
              </a:rPr>
              <a:t>参考资料</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11</a:t>
            </a:r>
            <a:endParaRPr lang="en-US" altLang="zh-CN"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38" grpId="0" bldLvl="0" animBg="1"/>
      <p:bldP spid="3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1"/>
            </p:custDataLst>
          </p:nvPr>
        </p:nvGraphicFramePr>
        <p:xfrm>
          <a:off x="1493240" y="1202300"/>
          <a:ext cx="8515659" cy="4822821"/>
        </p:xfrm>
        <a:graphic>
          <a:graphicData uri="http://schemas.openxmlformats.org/drawingml/2006/table">
            <a:tbl>
              <a:tblPr/>
              <a:tblGrid>
                <a:gridCol w="721669"/>
                <a:gridCol w="781050"/>
                <a:gridCol w="1551940"/>
                <a:gridCol w="572135"/>
                <a:gridCol w="688340"/>
                <a:gridCol w="699770"/>
                <a:gridCol w="875665"/>
                <a:gridCol w="875030"/>
                <a:gridCol w="875030"/>
                <a:gridCol w="875030"/>
              </a:tblGrid>
              <a:tr h="586105">
                <a:tc>
                  <a:txBody>
                    <a:bodyPr/>
                    <a:lstStyle/>
                    <a:p>
                      <a:pPr indent="0">
                        <a:buNone/>
                      </a:pPr>
                      <a:r>
                        <a:rPr lang="zh-CN" altLang="en-US" sz="1400" b="1" dirty="0"/>
                        <a:t>职位</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姓名</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该阶段完成任务</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6E6E6"/>
                    </a:solidFill>
                  </a:tcPr>
                </a:tc>
                <a:tc>
                  <a:txBody>
                    <a:bodyPr/>
                    <a:lstStyle/>
                    <a:p>
                      <a:pPr indent="0">
                        <a:buNone/>
                      </a:pPr>
                      <a:r>
                        <a:rPr lang="zh-CN" altLang="en-US" sz="1400" b="1"/>
                        <a:t>自评</a:t>
                      </a:r>
                      <a:endParaRPr lang="zh-CN" altLang="en-US" sz="1400" b="1"/>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a:t>张丁元</a:t>
                      </a:r>
                      <a:endParaRPr lang="zh-CN" altLang="en-US" sz="1400" b="1"/>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童奕伟</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郑森瑞</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王泰吉</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张淇</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最终评分</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r>
              <a:tr h="887730">
                <a:tc>
                  <a:txBody>
                    <a:bodyPr/>
                    <a:lstStyle/>
                    <a:p>
                      <a:pPr indent="0">
                        <a:buNone/>
                      </a:pPr>
                      <a:r>
                        <a:rPr lang="zh-CN" altLang="en-US" sz="1400" b="0" dirty="0"/>
                        <a:t>项目经理</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indent="0">
                        <a:buNone/>
                      </a:pPr>
                      <a:r>
                        <a:rPr lang="zh-CN" altLang="en-US" sz="1400" b="0" dirty="0"/>
                        <a:t>张丁元</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indent="0">
                        <a:buNone/>
                      </a:pPr>
                      <a:r>
                        <a:rPr lang="en-US" altLang="zh-CN" sz="1400" b="0" dirty="0"/>
                        <a:t>UI</a:t>
                      </a:r>
                      <a:r>
                        <a:rPr lang="zh-CN" altLang="en-US" sz="1400" b="0" dirty="0"/>
                        <a:t>原型绘制 完成度 </a:t>
                      </a:r>
                      <a:r>
                        <a:rPr lang="en-US" altLang="zh-CN" sz="1400" b="0" dirty="0"/>
                        <a:t>95</a:t>
                      </a:r>
                      <a:endParaRPr lang="en-US" altLang="zh-CN" sz="1400" b="0" dirty="0"/>
                    </a:p>
                    <a:p>
                      <a:pPr indent="0">
                        <a:buNone/>
                      </a:pPr>
                      <a:r>
                        <a:rPr lang="zh-CN" altLang="en-US" sz="1400" b="0" dirty="0"/>
                        <a:t>用例图绘制</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参与流程图绘制 完成度 </a:t>
                      </a:r>
                      <a:r>
                        <a:rPr lang="en-US" altLang="zh-CN" sz="1400" b="0" dirty="0"/>
                        <a:t>95</a:t>
                      </a:r>
                      <a:endParaRPr lang="en-US" altLang="zh-CN" sz="1400" b="0" dirty="0"/>
                    </a:p>
                    <a:p>
                      <a:pPr indent="0">
                        <a:buNone/>
                      </a:pPr>
                      <a:r>
                        <a:rPr lang="zh-CN" altLang="en-US" sz="1400" b="0" dirty="0"/>
                        <a:t>测试用例的编写 完成度 </a:t>
                      </a:r>
                      <a:r>
                        <a:rPr lang="en-US" altLang="zh-CN" sz="1400" b="0" dirty="0"/>
                        <a:t>90</a:t>
                      </a:r>
                      <a:endParaRPr lang="en-US" altLang="zh-CN" sz="1400" b="0" dirty="0"/>
                    </a:p>
                    <a:p>
                      <a:pPr indent="0">
                        <a:buNone/>
                      </a:pPr>
                      <a:r>
                        <a:rPr lang="zh-CN" altLang="en-US" sz="1400" b="0" dirty="0"/>
                        <a:t>用户手册编写</a:t>
                      </a:r>
                      <a:endParaRPr lang="en-US" altLang="zh-CN" sz="1400" b="0" dirty="0"/>
                    </a:p>
                    <a:p>
                      <a:pPr indent="0">
                        <a:buNone/>
                      </a:pPr>
                      <a:r>
                        <a:rPr lang="zh-CN" altLang="en-US" sz="1400" b="0" dirty="0"/>
                        <a:t>完成度 </a:t>
                      </a:r>
                      <a:r>
                        <a:rPr lang="en-US" altLang="zh-CN" sz="1400" b="0" dirty="0"/>
                        <a:t>90</a:t>
                      </a:r>
                      <a:endParaRPr lang="en-US" altLang="zh-CN" sz="1400" b="0" dirty="0"/>
                    </a:p>
                  </a:txBody>
                  <a:tcPr marL="91439" marR="91439" marT="45719" marB="45719">
                    <a:lnL w="7620" cap="flat" cmpd="sng">
                      <a:solidFill>
                        <a:srgbClr val="FFFFFF"/>
                      </a:solidFill>
                      <a:prstDash val="solid"/>
                      <a:headEnd type="none" w="med" len="med"/>
                      <a:tailEnd type="none" w="med" len="med"/>
                    </a:lnL>
                    <a:lnR w="7620" cap="flat" cmpd="sng" algn="ctr">
                      <a:solidFill>
                        <a:srgbClr val="FFFFFF"/>
                      </a:solidFill>
                      <a:prstDash val="solid"/>
                      <a:roun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96</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rPr>
                        <a:t>94.8</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r>
              <a:tr h="898843">
                <a:tc>
                  <a:txBody>
                    <a:bodyPr/>
                    <a:lstStyle/>
                    <a:p>
                      <a:pPr indent="0">
                        <a:buNone/>
                      </a:pPr>
                      <a:r>
                        <a:rPr lang="zh-CN" altLang="en-US" sz="1400" b="0"/>
                        <a:t>组员</a:t>
                      </a:r>
                      <a:endParaRPr lang="zh-CN" altLang="en-US" sz="1400" b="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indent="0">
                        <a:buNone/>
                      </a:pPr>
                      <a:r>
                        <a:rPr lang="zh-CN" altLang="en-US" sz="1400" b="0"/>
                        <a:t>童奕伟</a:t>
                      </a:r>
                      <a:endParaRPr lang="zh-CN" altLang="en-US" sz="1400" b="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indent="0">
                        <a:buNone/>
                      </a:pPr>
                      <a:r>
                        <a:rPr lang="zh-CN" altLang="en-US" sz="1400" b="0" dirty="0"/>
                        <a:t>文档的整合 完成度 </a:t>
                      </a:r>
                      <a:r>
                        <a:rPr lang="en-US" altLang="zh-CN" sz="1400" b="0" dirty="0"/>
                        <a:t>95</a:t>
                      </a:r>
                      <a:endParaRPr lang="en-US" altLang="zh-CN" sz="1400" b="0" dirty="0"/>
                    </a:p>
                    <a:p>
                      <a:pPr indent="0">
                        <a:buNone/>
                      </a:pPr>
                      <a:r>
                        <a:rPr lang="zh-CN" altLang="en-US" sz="1400" b="0" dirty="0"/>
                        <a:t>流程图绘制</a:t>
                      </a:r>
                      <a:endParaRPr lang="en-US" altLang="zh-CN" sz="1400" b="0" dirty="0"/>
                    </a:p>
                    <a:p>
                      <a:pPr indent="0">
                        <a:buNone/>
                      </a:pPr>
                      <a:r>
                        <a:rPr lang="zh-CN" altLang="en-US" sz="1400" b="0" dirty="0"/>
                        <a:t>完成度 </a:t>
                      </a:r>
                      <a:r>
                        <a:rPr lang="en-US" altLang="zh-CN" sz="1400" b="0" dirty="0"/>
                        <a:t>90</a:t>
                      </a:r>
                      <a:endParaRPr lang="en-US" altLang="zh-CN" sz="1400" b="0" dirty="0"/>
                    </a:p>
                    <a:p>
                      <a:pPr indent="0">
                        <a:buNone/>
                      </a:pPr>
                      <a:r>
                        <a:rPr lang="zh-CN" altLang="en-US" sz="1400" b="0" dirty="0"/>
                        <a:t>需求优先级打分表</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需求冲突</a:t>
                      </a:r>
                      <a:endParaRPr lang="en-US" altLang="zh-CN" sz="1400" b="0" dirty="0"/>
                    </a:p>
                    <a:p>
                      <a:pPr indent="0">
                        <a:buNone/>
                      </a:pPr>
                      <a:r>
                        <a:rPr lang="zh-CN" altLang="en-US" sz="1400" b="0" dirty="0"/>
                        <a:t>完成度</a:t>
                      </a:r>
                      <a:r>
                        <a:rPr lang="en-US" altLang="zh-CN" sz="1400" b="0" dirty="0"/>
                        <a:t>100</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lgn="ctr">
                      <a:solidFill>
                        <a:srgbClr val="FFFFFF"/>
                      </a:solidFill>
                      <a:prstDash val="solid"/>
                      <a:roun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96</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93</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93</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95.1</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r>
            </a:tbl>
          </a:graphicData>
        </a:graphic>
      </p:graphicFrame>
      <p:sp>
        <p:nvSpPr>
          <p:cNvPr id="3" name="文本框 2"/>
          <p:cNvSpPr txBox="1"/>
          <p:nvPr/>
        </p:nvSpPr>
        <p:spPr>
          <a:xfrm>
            <a:off x="3232714" y="529920"/>
            <a:ext cx="6303146"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tx1"/>
                </a:solidFill>
                <a:effectLst/>
                <a:uFillTx/>
                <a:latin typeface="+mn-ea"/>
                <a:cs typeface="Calibri" panose="020F0502020204030204"/>
                <a:sym typeface="Calibri" panose="020F0502020204030204"/>
              </a:rPr>
              <a:t>计算方式</a:t>
            </a:r>
            <a:r>
              <a:rPr kumimoji="0" lang="en-US" altLang="zh-CN" sz="2000" b="0" i="0" u="none" strike="noStrike" cap="none" spc="0" normalizeH="0" baseline="0" dirty="0">
                <a:ln>
                  <a:noFill/>
                </a:ln>
                <a:solidFill>
                  <a:schemeClr val="tx1"/>
                </a:solidFill>
                <a:effectLst/>
                <a:uFillTx/>
                <a:latin typeface="+mn-ea"/>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n-ea"/>
                <a:cs typeface="Calibri" panose="020F0502020204030204"/>
                <a:sym typeface="Calibri" panose="020F0502020204030204"/>
              </a:rPr>
              <a:t>自评</a:t>
            </a:r>
            <a:r>
              <a:rPr kumimoji="0" lang="en-US" altLang="zh-CN" sz="2000" b="0" i="0" u="none" strike="noStrike" cap="none" spc="0" normalizeH="0" baseline="0" dirty="0">
                <a:ln>
                  <a:noFill/>
                </a:ln>
                <a:solidFill>
                  <a:schemeClr val="tx1"/>
                </a:solidFill>
                <a:effectLst/>
                <a:uFillTx/>
                <a:latin typeface="+mn-ea"/>
                <a:cs typeface="Calibri" panose="020F0502020204030204"/>
                <a:sym typeface="Calibri" panose="020F0502020204030204"/>
              </a:rPr>
              <a:t>*0.2</a:t>
            </a:r>
            <a:r>
              <a:rPr lang="en-US" altLang="zh-CN" sz="2000" dirty="0">
                <a:solidFill>
                  <a:schemeClr val="tx1"/>
                </a:solidFill>
                <a:latin typeface="+mn-ea"/>
              </a:rPr>
              <a:t>+(</a:t>
            </a:r>
            <a:r>
              <a:rPr lang="zh-CN" altLang="en-US" sz="2000" dirty="0">
                <a:solidFill>
                  <a:schemeClr val="tx1"/>
                </a:solidFill>
                <a:latin typeface="+mn-ea"/>
              </a:rPr>
              <a:t>互评</a:t>
            </a:r>
            <a:r>
              <a:rPr lang="en-US" altLang="zh-CN" sz="2000" dirty="0">
                <a:solidFill>
                  <a:schemeClr val="tx1"/>
                </a:solidFill>
                <a:latin typeface="+mn-ea"/>
              </a:rPr>
              <a:t>*0.4)+</a:t>
            </a:r>
            <a:r>
              <a:rPr lang="zh-CN" altLang="en-US" sz="2000" dirty="0">
                <a:solidFill>
                  <a:schemeClr val="tx1"/>
                </a:solidFill>
                <a:latin typeface="+mn-ea"/>
              </a:rPr>
              <a:t>完成度</a:t>
            </a:r>
            <a:r>
              <a:rPr lang="en-US" altLang="zh-CN" sz="2000" dirty="0">
                <a:solidFill>
                  <a:schemeClr val="tx1"/>
                </a:solidFill>
                <a:latin typeface="+mn-ea"/>
              </a:rPr>
              <a:t>*0.4</a:t>
            </a:r>
            <a:endParaRPr kumimoji="0" lang="zh-CN" altLang="en-US" sz="2000" b="0" i="0" u="none" strike="noStrike" cap="none" spc="0" normalizeH="0" baseline="0" dirty="0">
              <a:ln>
                <a:noFill/>
              </a:ln>
              <a:solidFill>
                <a:schemeClr val="tx1"/>
              </a:solidFill>
              <a:effectLst/>
              <a:uFillTx/>
              <a:latin typeface="+mn-ea"/>
              <a:cs typeface="Calibri" panose="020F0502020204030204"/>
              <a:sym typeface="Calibri" panose="020F0502020204030204"/>
            </a:endParaRPr>
          </a:p>
        </p:txBody>
      </p:sp>
    </p:spTree>
  </p:cSld>
  <p:clrMapOvr>
    <a:masterClrMapping/>
  </p:clrMapOvr>
  <p:transition advTm="2000">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28506" y="1166070"/>
          <a:ext cx="10704351" cy="5436900"/>
        </p:xfrm>
        <a:graphic>
          <a:graphicData uri="http://schemas.openxmlformats.org/drawingml/2006/table">
            <a:tbl>
              <a:tblPr/>
              <a:tblGrid>
                <a:gridCol w="907151"/>
                <a:gridCol w="981796"/>
                <a:gridCol w="1950818"/>
                <a:gridCol w="719185"/>
                <a:gridCol w="865258"/>
                <a:gridCol w="879626"/>
                <a:gridCol w="1100727"/>
                <a:gridCol w="1099930"/>
                <a:gridCol w="1099930"/>
                <a:gridCol w="1099930"/>
              </a:tblGrid>
              <a:tr h="1812300">
                <a:tc>
                  <a:txBody>
                    <a:bodyPr/>
                    <a:lstStyle/>
                    <a:p>
                      <a:pPr indent="0">
                        <a:buNone/>
                      </a:pPr>
                      <a:r>
                        <a:rPr lang="zh-CN" altLang="en-US" sz="1400" b="0" dirty="0"/>
                        <a:t>组员</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indent="0">
                        <a:buNone/>
                      </a:pPr>
                      <a:r>
                        <a:rPr lang="zh-CN" altLang="en-US" sz="1400" b="0" dirty="0"/>
                        <a:t>郑森瑞</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indent="0">
                        <a:buNone/>
                      </a:pPr>
                      <a:r>
                        <a:rPr lang="zh-CN" altLang="en-US" sz="1400" b="0" dirty="0"/>
                        <a:t>需求跟踪矩阵编写</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参与用例文档编写</a:t>
                      </a:r>
                      <a:endParaRPr lang="en-US" altLang="zh-CN" sz="1400" b="0" dirty="0"/>
                    </a:p>
                    <a:p>
                      <a:pPr indent="0">
                        <a:buNone/>
                      </a:pPr>
                      <a:r>
                        <a:rPr lang="zh-CN" altLang="en-US" sz="1400" b="0" dirty="0"/>
                        <a:t>完成度</a:t>
                      </a:r>
                      <a:r>
                        <a:rPr lang="en-US" altLang="zh-CN" sz="1400" b="0" dirty="0"/>
                        <a:t> 95</a:t>
                      </a:r>
                      <a:endParaRPr lang="en-US" altLang="zh-CN" sz="1400" b="0" dirty="0"/>
                    </a:p>
                    <a:p>
                      <a:pPr indent="0">
                        <a:buNone/>
                      </a:pPr>
                      <a:r>
                        <a:rPr lang="zh-CN" altLang="en-US" sz="1400" b="0" dirty="0"/>
                        <a:t>绘制</a:t>
                      </a:r>
                      <a:r>
                        <a:rPr lang="en-US" altLang="zh-CN" sz="1400" b="0" dirty="0"/>
                        <a:t>ER</a:t>
                      </a:r>
                      <a:r>
                        <a:rPr lang="zh-CN" altLang="en-US" sz="1400" b="0" dirty="0"/>
                        <a:t>图</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测试用例文档编写</a:t>
                      </a:r>
                      <a:endParaRPr lang="en-US" altLang="zh-CN" sz="1400" b="0" dirty="0"/>
                    </a:p>
                    <a:p>
                      <a:pPr indent="0">
                        <a:buNone/>
                      </a:pPr>
                      <a:r>
                        <a:rPr lang="zh-CN" altLang="en-US" sz="1400" b="0" dirty="0"/>
                        <a:t>完成度 </a:t>
                      </a:r>
                      <a:r>
                        <a:rPr lang="en-US" altLang="zh-CN" sz="1400" b="0" dirty="0"/>
                        <a:t>90</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lgn="ctr">
                      <a:solidFill>
                        <a:srgbClr val="FFFFFF"/>
                      </a:solidFill>
                      <a:prstDash val="solid"/>
                      <a:roun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92</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94</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r>
              <a:tr h="1812300">
                <a:tc>
                  <a:txBody>
                    <a:bodyPr/>
                    <a:lstStyle/>
                    <a:p>
                      <a:pPr indent="0">
                        <a:buNone/>
                      </a:pPr>
                      <a:r>
                        <a:rPr lang="zh-CN" altLang="en-US" sz="1400" b="0"/>
                        <a:t>组员</a:t>
                      </a:r>
                      <a:endParaRPr lang="zh-CN" altLang="en-US" sz="1400" b="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indent="0">
                        <a:buNone/>
                      </a:pPr>
                      <a:r>
                        <a:rPr lang="zh-CN" altLang="en-US" sz="1400" b="0"/>
                        <a:t>王泰吉</a:t>
                      </a:r>
                      <a:endParaRPr lang="zh-CN" altLang="en-US" sz="1400" b="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indent="0">
                        <a:buNone/>
                      </a:pPr>
                      <a:r>
                        <a:rPr lang="zh-CN" altLang="en-US" sz="1400" b="0" dirty="0"/>
                        <a:t>评审</a:t>
                      </a:r>
                      <a:r>
                        <a:rPr lang="en-US" altLang="zh-CN" sz="1400" b="0" dirty="0"/>
                        <a:t>ppt</a:t>
                      </a:r>
                      <a:r>
                        <a:rPr lang="zh-CN" altLang="en-US" sz="1400" b="0" dirty="0"/>
                        <a:t>编写</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对话框图、数</a:t>
                      </a:r>
                      <a:endParaRPr lang="en-US" altLang="zh-CN" sz="1400" b="0" dirty="0"/>
                    </a:p>
                    <a:p>
                      <a:pPr indent="0">
                        <a:buNone/>
                      </a:pPr>
                      <a:r>
                        <a:rPr lang="zh-CN" altLang="en-US" sz="1400" b="0" dirty="0"/>
                        <a:t>流图绘制</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数据字典编写</a:t>
                      </a:r>
                      <a:endParaRPr lang="en-US" altLang="zh-CN" sz="1400" b="0" dirty="0"/>
                    </a:p>
                    <a:p>
                      <a:pPr indent="0">
                        <a:buNone/>
                      </a:pPr>
                      <a:r>
                        <a:rPr lang="zh-CN" altLang="en-US" sz="1400" b="0" dirty="0"/>
                        <a:t>完成度</a:t>
                      </a:r>
                      <a:r>
                        <a:rPr lang="en-US" altLang="zh-CN" sz="1400" b="0" dirty="0"/>
                        <a:t> 95</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lgn="ctr">
                      <a:solidFill>
                        <a:srgbClr val="FFFFFF"/>
                      </a:solidFill>
                      <a:prstDash val="solid"/>
                      <a:roun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a:solidFill>
                            <a:srgbClr val="000000"/>
                          </a:solidFill>
                          <a:latin typeface="Arial" panose="020B0604020202020204" pitchFamily="34" charset="0"/>
                          <a:cs typeface="Arial" panose="020B0604020202020204" pitchFamily="34" charset="0"/>
                        </a:rPr>
                        <a:t>96</a:t>
                      </a:r>
                      <a:endParaRPr lang="en-US" altLang="en-US" sz="16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95.9</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F0F0F0"/>
                    </a:solidFill>
                  </a:tcPr>
                </a:tc>
              </a:tr>
              <a:tr h="1812300">
                <a:tc>
                  <a:txBody>
                    <a:bodyPr/>
                    <a:lstStyle/>
                    <a:p>
                      <a:pPr indent="0">
                        <a:buNone/>
                      </a:pPr>
                      <a:r>
                        <a:rPr lang="zh-CN" altLang="en-US" sz="1400" b="0"/>
                        <a:t>组员</a:t>
                      </a:r>
                      <a:endParaRPr lang="zh-CN" altLang="en-US" sz="1400" b="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indent="0">
                        <a:buNone/>
                      </a:pPr>
                      <a:r>
                        <a:rPr lang="zh-CN" altLang="en-US" sz="1400" b="0"/>
                        <a:t>张淇</a:t>
                      </a:r>
                      <a:endParaRPr lang="zh-CN" altLang="en-US" sz="1400" b="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indent="0">
                        <a:buNone/>
                      </a:pPr>
                      <a:r>
                        <a:rPr lang="zh-CN" altLang="en-US" sz="1400" b="0" dirty="0"/>
                        <a:t>时序图编写</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数据字典编写</a:t>
                      </a:r>
                      <a:endParaRPr lang="en-US" altLang="zh-CN" sz="1400" b="0" dirty="0"/>
                    </a:p>
                    <a:p>
                      <a:pPr indent="0">
                        <a:buNone/>
                      </a:pPr>
                      <a:r>
                        <a:rPr lang="zh-CN" altLang="en-US" sz="1400" b="0" dirty="0"/>
                        <a:t>完成度 </a:t>
                      </a:r>
                      <a:r>
                        <a:rPr lang="en-US" altLang="zh-CN" sz="1400" b="0" dirty="0"/>
                        <a:t>95</a:t>
                      </a:r>
                      <a:endParaRPr lang="en-US" altLang="zh-CN" sz="1400" b="0" dirty="0"/>
                    </a:p>
                    <a:p>
                      <a:pPr indent="0">
                        <a:buNone/>
                      </a:pPr>
                      <a:r>
                        <a:rPr lang="zh-CN" altLang="en-US" sz="1400" b="0" dirty="0"/>
                        <a:t>绘制</a:t>
                      </a:r>
                      <a:r>
                        <a:rPr lang="en-US" altLang="zh-CN" sz="1400" b="0" dirty="0"/>
                        <a:t>ER</a:t>
                      </a:r>
                      <a:r>
                        <a:rPr lang="zh-CN" altLang="en-US" sz="1400" b="0" dirty="0"/>
                        <a:t>图</a:t>
                      </a:r>
                      <a:endParaRPr lang="en-US" altLang="zh-CN" sz="1400" b="0" dirty="0"/>
                    </a:p>
                    <a:p>
                      <a:pPr indent="0">
                        <a:buNone/>
                      </a:pPr>
                      <a:r>
                        <a:rPr lang="zh-CN" altLang="en-US" sz="1400" b="0" dirty="0"/>
                        <a:t>完成度 </a:t>
                      </a:r>
                      <a:r>
                        <a:rPr lang="en-US" altLang="zh-CN" sz="1400" b="0" dirty="0"/>
                        <a:t>100</a:t>
                      </a:r>
                      <a:endParaRPr lang="en-US" altLang="zh-CN" sz="1400" b="0" dirty="0"/>
                    </a:p>
                    <a:p>
                      <a:pPr indent="0">
                        <a:buNone/>
                      </a:pPr>
                      <a:r>
                        <a:rPr lang="zh-CN" altLang="en-US" sz="1400" b="0" dirty="0"/>
                        <a:t>流程图编写</a:t>
                      </a:r>
                      <a:endParaRPr lang="en-US" altLang="zh-CN" sz="1400" b="0" dirty="0"/>
                    </a:p>
                    <a:p>
                      <a:pPr indent="0">
                        <a:buNone/>
                      </a:pPr>
                      <a:r>
                        <a:rPr lang="zh-CN" altLang="en-US" sz="1400" b="0" dirty="0"/>
                        <a:t>完成度 </a:t>
                      </a:r>
                      <a:r>
                        <a:rPr lang="en-US" altLang="zh-CN" sz="1400" b="0" dirty="0"/>
                        <a:t>95</a:t>
                      </a:r>
                      <a:endParaRPr lang="zh-CN" altLang="en-US" sz="1400" b="0" dirty="0"/>
                    </a:p>
                  </a:txBody>
                  <a:tcPr marL="91439" marR="91439" marT="45719" marB="45719">
                    <a:lnL w="7620" cap="flat" cmpd="sng">
                      <a:solidFill>
                        <a:srgbClr val="FFFFFF"/>
                      </a:solidFill>
                      <a:prstDash val="solid"/>
                      <a:headEnd type="none" w="med" len="med"/>
                      <a:tailEnd type="none" w="med" len="med"/>
                    </a:lnL>
                    <a:lnR w="7620" cap="flat" cmpd="sng" algn="ctr">
                      <a:solidFill>
                        <a:srgbClr val="FFFFFF"/>
                      </a:solidFill>
                      <a:prstDash val="solid"/>
                      <a:roun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95</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93</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c>
                  <a:txBody>
                    <a:bodyPr/>
                    <a:lstStyle/>
                    <a:p>
                      <a:pPr algn="l">
                        <a:buNone/>
                      </a:pPr>
                      <a:r>
                        <a:rPr lang="en-US" sz="1600" dirty="0">
                          <a:solidFill>
                            <a:srgbClr val="000000"/>
                          </a:solidFill>
                          <a:latin typeface="Arial" panose="020B0604020202020204" pitchFamily="34" charset="0"/>
                          <a:cs typeface="Arial" panose="020B0604020202020204" pitchFamily="34" charset="0"/>
                        </a:rPr>
                        <a:t>94.2</a:t>
                      </a:r>
                      <a:endParaRPr lang="en-US" altLang="en-US" sz="16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2286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1E1E1"/>
                    </a:solidFill>
                  </a:tcPr>
                </a:tc>
              </a:tr>
            </a:tbl>
          </a:graphicData>
        </a:graphic>
      </p:graphicFrame>
      <p:graphicFrame>
        <p:nvGraphicFramePr>
          <p:cNvPr id="3" name="表格 2"/>
          <p:cNvGraphicFramePr>
            <a:graphicFrameLocks noGrp="1"/>
          </p:cNvGraphicFramePr>
          <p:nvPr/>
        </p:nvGraphicFramePr>
        <p:xfrm>
          <a:off x="528506" y="579965"/>
          <a:ext cx="10704351" cy="586105"/>
        </p:xfrm>
        <a:graphic>
          <a:graphicData uri="http://schemas.openxmlformats.org/drawingml/2006/table">
            <a:tbl>
              <a:tblPr/>
              <a:tblGrid>
                <a:gridCol w="907152"/>
                <a:gridCol w="981795"/>
                <a:gridCol w="1950819"/>
                <a:gridCol w="719185"/>
                <a:gridCol w="865257"/>
                <a:gridCol w="879625"/>
                <a:gridCol w="1100728"/>
                <a:gridCol w="1099930"/>
                <a:gridCol w="1099930"/>
                <a:gridCol w="1099930"/>
              </a:tblGrid>
              <a:tr h="586105">
                <a:tc>
                  <a:txBody>
                    <a:bodyPr/>
                    <a:lstStyle/>
                    <a:p>
                      <a:pPr indent="0">
                        <a:buNone/>
                      </a:pPr>
                      <a:r>
                        <a:rPr lang="zh-CN" altLang="en-US" sz="1400" b="1" dirty="0"/>
                        <a:t>职位</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姓名</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该阶段完成任务</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solidFill>
                        <a:srgbClr val="FFFFFF"/>
                      </a:solidFill>
                      <a:prstDash val="solid"/>
                      <a:headEnd type="none" w="med" len="med"/>
                      <a:tailEnd type="none" w="med" len="med"/>
                    </a:lnB>
                    <a:lnTlToBr>
                      <a:noFill/>
                    </a:lnTlToBr>
                    <a:lnBlToTr>
                      <a:noFill/>
                    </a:lnBlToTr>
                    <a:solidFill>
                      <a:srgbClr val="E6E6E6"/>
                    </a:solidFill>
                  </a:tcPr>
                </a:tc>
                <a:tc>
                  <a:txBody>
                    <a:bodyPr/>
                    <a:lstStyle/>
                    <a:p>
                      <a:pPr indent="0">
                        <a:buNone/>
                      </a:pPr>
                      <a:r>
                        <a:rPr lang="zh-CN" altLang="en-US" sz="1400" b="1"/>
                        <a:t>自评</a:t>
                      </a:r>
                      <a:endParaRPr lang="zh-CN" altLang="en-US" sz="1400" b="1"/>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张丁元</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童奕伟</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郑森瑞</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王泰吉</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张淇</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indent="0">
                        <a:buNone/>
                      </a:pPr>
                      <a:r>
                        <a:rPr lang="zh-CN" altLang="en-US" sz="1400" b="1" dirty="0"/>
                        <a:t>最终评分</a:t>
                      </a:r>
                      <a:endParaRPr lang="zh-CN" altLang="en-US" sz="1400" b="1" dirty="0"/>
                    </a:p>
                  </a:txBody>
                  <a:tcPr marL="91439" marR="91439" marT="45719" marB="45719">
                    <a:lnL w="7620" cap="flat" cmpd="sng">
                      <a:solidFill>
                        <a:srgbClr val="FFFFFF"/>
                      </a:solidFill>
                      <a:prstDash val="solid"/>
                      <a:headEnd type="none" w="med" len="med"/>
                      <a:tailEnd type="none" w="med" len="med"/>
                    </a:lnL>
                    <a:lnR w="7620" cap="flat" cmpd="sng">
                      <a:solidFill>
                        <a:srgbClr val="FFFFFF"/>
                      </a:solidFill>
                      <a:prstDash val="solid"/>
                      <a:headEnd type="none" w="med" len="med"/>
                      <a:tailEnd type="none" w="med" len="med"/>
                    </a:lnR>
                    <a:lnT w="7620" cap="flat" cmpd="sng">
                      <a:solidFill>
                        <a:srgbClr val="FFFFFF"/>
                      </a:solidFill>
                      <a:prstDash val="solid"/>
                      <a:headEnd type="none" w="med" len="med"/>
                      <a:tailEnd type="none" w="med" len="med"/>
                    </a:lnT>
                    <a:lnB w="22860" cap="flat" cmpd="sng" algn="ctr">
                      <a:solidFill>
                        <a:srgbClr val="FFFFFF"/>
                      </a:solidFill>
                      <a:prstDash val="solid"/>
                      <a:round/>
                      <a:headEnd type="none" w="med" len="med"/>
                      <a:tailEnd type="none" w="med" len="med"/>
                    </a:lnB>
                    <a:lnTlToBr>
                      <a:noFill/>
                    </a:lnTlToBr>
                    <a:lnBlToTr>
                      <a:noFill/>
                    </a:lnBlToTr>
                    <a:solidFill>
                      <a:srgbClr val="E6E6E6"/>
                    </a:solidFill>
                  </a:tcPr>
                </a:tc>
              </a:tr>
            </a:tbl>
          </a:graphicData>
        </a:graphic>
      </p:graphicFrame>
    </p:spTree>
  </p:cSld>
  <p:clrMapOvr>
    <a:masterClrMapping/>
  </p:clrMapOvr>
  <p:transition advTm="2000">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3844" y="1571625"/>
            <a:ext cx="9757410" cy="3969385"/>
          </a:xfrm>
          <a:prstGeom prst="rect">
            <a:avLst/>
          </a:prstGeom>
          <a:noFill/>
        </p:spPr>
        <p:txBody>
          <a:bodyPr wrap="square" rtlCol="0" anchor="t">
            <a:spAutoFit/>
          </a:bodyPr>
          <a:lstStyle/>
          <a:p>
            <a:r>
              <a:rPr lang="en-US" altLang="zh-CN" sz="2800" dirty="0">
                <a:ln>
                  <a:noFill/>
                </a:ln>
                <a:solidFill>
                  <a:schemeClr val="tx1"/>
                </a:solidFill>
                <a:effectLst/>
                <a:uFillTx/>
                <a:latin typeface="+mj-ea"/>
                <a:ea typeface="+mj-ea"/>
                <a:cs typeface="Calibri" panose="020F0502020204030204"/>
                <a:sym typeface="Calibri" panose="020F0502020204030204"/>
              </a:rPr>
              <a:t>[</a:t>
            </a:r>
            <a:r>
              <a:rPr lang="en-US" altLang="zh-CN" sz="2800" dirty="0">
                <a:solidFill>
                  <a:schemeClr val="tx1"/>
                </a:solidFill>
                <a:latin typeface="+mj-ea"/>
                <a:ea typeface="+mj-ea"/>
              </a:rPr>
              <a:t>1</a:t>
            </a:r>
            <a:r>
              <a:rPr lang="en-US" altLang="zh-CN" sz="2800" dirty="0">
                <a:ln>
                  <a:noFill/>
                </a:ln>
                <a:solidFill>
                  <a:schemeClr val="tx1"/>
                </a:solidFill>
                <a:effectLst/>
                <a:uFillTx/>
                <a:latin typeface="+mj-ea"/>
                <a:ea typeface="+mj-ea"/>
                <a:cs typeface="Calibri" panose="020F0502020204030204"/>
                <a:sym typeface="Calibri" panose="020F0502020204030204"/>
              </a:rPr>
              <a:t>]《UML2</a:t>
            </a:r>
            <a:r>
              <a:rPr lang="zh-CN" altLang="en-US" sz="2800" dirty="0">
                <a:ln>
                  <a:noFill/>
                </a:ln>
                <a:solidFill>
                  <a:schemeClr val="tx1"/>
                </a:solidFill>
                <a:effectLst/>
                <a:uFillTx/>
                <a:latin typeface="+mj-ea"/>
                <a:ea typeface="+mj-ea"/>
                <a:cs typeface="Calibri" panose="020F0502020204030204"/>
                <a:sym typeface="Calibri" panose="020F0502020204030204"/>
              </a:rPr>
              <a:t> 基础、建模与设计教程</a:t>
            </a:r>
            <a:r>
              <a:rPr lang="en-US" altLang="zh-CN" sz="2800" dirty="0">
                <a:latin typeface="+mj-ea"/>
                <a:ea typeface="+mj-ea"/>
                <a:cs typeface="Calibri" panose="020F0502020204030204"/>
                <a:sym typeface="Calibri" panose="020F0502020204030204"/>
              </a:rPr>
              <a:t>》</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杨弘平等编著</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北京</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清华大学出版社</a:t>
            </a:r>
            <a:r>
              <a:rPr lang="en-US" altLang="zh-CN" sz="2800" dirty="0">
                <a:solidFill>
                  <a:schemeClr val="tx1"/>
                </a:solidFill>
                <a:latin typeface="+mj-ea"/>
                <a:ea typeface="+mj-ea"/>
              </a:rPr>
              <a:t>,</a:t>
            </a:r>
            <a:r>
              <a:rPr lang="en-US" altLang="zh-CN" sz="2800" dirty="0">
                <a:ln>
                  <a:noFill/>
                </a:ln>
                <a:solidFill>
                  <a:schemeClr val="tx1"/>
                </a:solidFill>
                <a:effectLst/>
                <a:uFillTx/>
                <a:latin typeface="+mj-ea"/>
                <a:ea typeface="+mj-ea"/>
                <a:cs typeface="Calibri" panose="020F0502020204030204"/>
                <a:sym typeface="Calibri" panose="020F0502020204030204"/>
              </a:rPr>
              <a:t>2015 ISBN 978-7-302-40449-1</a:t>
            </a:r>
            <a:endParaRPr lang="en-US" altLang="zh-CN" sz="2800" dirty="0">
              <a:latin typeface="+mj-ea"/>
              <a:ea typeface="+mj-ea"/>
              <a:cs typeface="Calibri" panose="020F0502020204030204"/>
              <a:sym typeface="Calibri" panose="020F0502020204030204"/>
            </a:endParaRPr>
          </a:p>
          <a:p>
            <a:r>
              <a:rPr lang="en-US" altLang="zh-CN" sz="2800" dirty="0">
                <a:ln>
                  <a:noFill/>
                </a:ln>
                <a:solidFill>
                  <a:schemeClr val="tx1"/>
                </a:solidFill>
                <a:effectLst/>
                <a:uFillTx/>
                <a:latin typeface="+mj-ea"/>
                <a:ea typeface="+mj-ea"/>
                <a:cs typeface="Calibri" panose="020F0502020204030204"/>
                <a:sym typeface="Calibri" panose="020F0502020204030204"/>
              </a:rPr>
              <a:t>[2] 《</a:t>
            </a:r>
            <a:r>
              <a:rPr lang="zh-CN" altLang="en-US" sz="2800" dirty="0">
                <a:ln>
                  <a:noFill/>
                </a:ln>
                <a:solidFill>
                  <a:schemeClr val="tx1"/>
                </a:solidFill>
                <a:effectLst/>
                <a:uFillTx/>
                <a:latin typeface="+mj-ea"/>
                <a:ea typeface="+mj-ea"/>
                <a:cs typeface="Calibri" panose="020F0502020204030204"/>
                <a:sym typeface="Calibri" panose="020F0502020204030204"/>
              </a:rPr>
              <a:t>软件需求（第</a:t>
            </a:r>
            <a:r>
              <a:rPr lang="en-US" altLang="zh-CN" sz="2800" dirty="0">
                <a:ln>
                  <a:noFill/>
                </a:ln>
                <a:solidFill>
                  <a:schemeClr val="tx1"/>
                </a:solidFill>
                <a:effectLst/>
                <a:uFillTx/>
                <a:latin typeface="+mj-ea"/>
                <a:ea typeface="+mj-ea"/>
                <a:cs typeface="Calibri" panose="020F0502020204030204"/>
                <a:sym typeface="Calibri" panose="020F0502020204030204"/>
              </a:rPr>
              <a:t>3</a:t>
            </a:r>
            <a:r>
              <a:rPr lang="zh-CN" altLang="en-US" sz="2800" dirty="0">
                <a:ln>
                  <a:noFill/>
                </a:ln>
                <a:solidFill>
                  <a:schemeClr val="tx1"/>
                </a:solidFill>
                <a:effectLst/>
                <a:uFillTx/>
                <a:latin typeface="+mj-ea"/>
                <a:ea typeface="+mj-ea"/>
                <a:cs typeface="Calibri" panose="020F0502020204030204"/>
                <a:sym typeface="Calibri" panose="020F0502020204030204"/>
              </a:rPr>
              <a:t>版）</a:t>
            </a:r>
            <a:r>
              <a:rPr lang="en-US" altLang="zh-CN" sz="2800" dirty="0">
                <a:ln>
                  <a:noFill/>
                </a:ln>
                <a:solidFill>
                  <a:schemeClr val="tx1"/>
                </a:solidFill>
                <a:effectLst/>
                <a:uFillTx/>
                <a:latin typeface="+mj-ea"/>
                <a:ea typeface="+mj-ea"/>
                <a:cs typeface="Calibri" panose="020F0502020204030204"/>
                <a:sym typeface="Calibri" panose="020F0502020204030204"/>
              </a:rPr>
              <a:t>》【</a:t>
            </a:r>
            <a:r>
              <a:rPr lang="zh-CN" altLang="en-US" sz="2800" dirty="0">
                <a:ln>
                  <a:noFill/>
                </a:ln>
                <a:solidFill>
                  <a:schemeClr val="tx1"/>
                </a:solidFill>
                <a:effectLst/>
                <a:uFillTx/>
                <a:latin typeface="+mj-ea"/>
                <a:ea typeface="+mj-ea"/>
                <a:cs typeface="Calibri" panose="020F0502020204030204"/>
                <a:sym typeface="Calibri" panose="020F0502020204030204"/>
              </a:rPr>
              <a:t>美</a:t>
            </a:r>
            <a:r>
              <a:rPr lang="en-US" altLang="zh-CN" sz="2800" dirty="0">
                <a:ln>
                  <a:noFill/>
                </a:ln>
                <a:solidFill>
                  <a:schemeClr val="tx1"/>
                </a:solidFill>
                <a:effectLst/>
                <a:uFillTx/>
                <a:latin typeface="+mj-ea"/>
                <a:ea typeface="+mj-ea"/>
                <a:cs typeface="Calibri" panose="020F0502020204030204"/>
                <a:sym typeface="Calibri" panose="020F0502020204030204"/>
              </a:rPr>
              <a:t>】 Kari </a:t>
            </a:r>
            <a:r>
              <a:rPr lang="en-US" altLang="zh-CN" sz="2800" dirty="0" err="1">
                <a:ln>
                  <a:noFill/>
                </a:ln>
                <a:solidFill>
                  <a:schemeClr val="tx1"/>
                </a:solidFill>
                <a:effectLst/>
                <a:uFillTx/>
                <a:latin typeface="+mj-ea"/>
                <a:ea typeface="+mj-ea"/>
                <a:cs typeface="Calibri" panose="020F0502020204030204"/>
                <a:sym typeface="Calibri" panose="020F0502020204030204"/>
              </a:rPr>
              <a:t>Wiegers</a:t>
            </a:r>
            <a:r>
              <a:rPr lang="en-US" altLang="zh-CN" sz="2800" dirty="0">
                <a:ln>
                  <a:noFill/>
                </a:ln>
                <a:solidFill>
                  <a:schemeClr val="tx1"/>
                </a:solidFill>
                <a:effectLst/>
                <a:uFillTx/>
                <a:latin typeface="+mj-ea"/>
                <a:ea typeface="+mj-ea"/>
                <a:cs typeface="Calibri" panose="020F0502020204030204"/>
                <a:sym typeface="Calibri" panose="020F0502020204030204"/>
              </a:rPr>
              <a:t> Joy Beatty</a:t>
            </a:r>
            <a:r>
              <a:rPr lang="zh-CN" altLang="en-US" sz="2800" dirty="0">
                <a:ln>
                  <a:noFill/>
                </a:ln>
                <a:solidFill>
                  <a:schemeClr val="tx1"/>
                </a:solidFill>
                <a:effectLst/>
                <a:uFillTx/>
                <a:latin typeface="+mj-ea"/>
                <a:ea typeface="+mj-ea"/>
                <a:cs typeface="Calibri" panose="020F0502020204030204"/>
                <a:sym typeface="Calibri" panose="020F0502020204030204"/>
              </a:rPr>
              <a:t>著 李钟利 李淳 霍金健 孔</a:t>
            </a:r>
            <a:r>
              <a:rPr lang="zh-CN" altLang="en-US" sz="2800" dirty="0">
                <a:latin typeface="+mj-ea"/>
                <a:ea typeface="+mj-ea"/>
                <a:cs typeface="Calibri" panose="020F0502020204030204"/>
                <a:sym typeface="Calibri" panose="020F0502020204030204"/>
              </a:rPr>
              <a:t>晨辉 译 </a:t>
            </a:r>
            <a:r>
              <a:rPr lang="en-US" altLang="zh-CN" sz="2800" dirty="0">
                <a:latin typeface="+mj-ea"/>
                <a:ea typeface="+mj-ea"/>
                <a:cs typeface="Calibri" panose="020F0502020204030204"/>
                <a:sym typeface="Calibri" panose="020F0502020204030204"/>
              </a:rPr>
              <a:t>–3</a:t>
            </a:r>
            <a:r>
              <a:rPr lang="zh-CN" altLang="en-US" sz="2800" dirty="0">
                <a:latin typeface="+mj-ea"/>
                <a:ea typeface="+mj-ea"/>
                <a:cs typeface="Calibri" panose="020F0502020204030204"/>
                <a:sym typeface="Calibri" panose="020F0502020204030204"/>
              </a:rPr>
              <a:t>版，北京，清华大学出版社，</a:t>
            </a:r>
            <a:r>
              <a:rPr lang="en-US" altLang="zh-CN" sz="2800" dirty="0">
                <a:latin typeface="+mj-ea"/>
                <a:ea typeface="+mj-ea"/>
                <a:cs typeface="Calibri" panose="020F0502020204030204"/>
                <a:sym typeface="Calibri" panose="020F0502020204030204"/>
              </a:rPr>
              <a:t>2016</a:t>
            </a:r>
            <a:r>
              <a:rPr lang="zh-CN" altLang="en-US" sz="2800" dirty="0">
                <a:latin typeface="+mj-ea"/>
                <a:ea typeface="+mj-ea"/>
                <a:cs typeface="Calibri" panose="020F0502020204030204"/>
                <a:sym typeface="Calibri" panose="020F0502020204030204"/>
              </a:rPr>
              <a:t> </a:t>
            </a:r>
            <a:r>
              <a:rPr lang="en-US" altLang="zh-CN" sz="2800" dirty="0">
                <a:latin typeface="+mj-ea"/>
                <a:ea typeface="+mj-ea"/>
                <a:cs typeface="Calibri" panose="020F0502020204030204"/>
                <a:sym typeface="Calibri" panose="020F0502020204030204"/>
              </a:rPr>
              <a:t>ISBN 978-7-302-42682-0</a:t>
            </a:r>
            <a:endParaRPr lang="en-US" altLang="zh-CN" sz="2800" dirty="0">
              <a:latin typeface="+mj-ea"/>
              <a:ea typeface="+mj-ea"/>
              <a:cs typeface="Calibri" panose="020F0502020204030204"/>
              <a:sym typeface="Calibri" panose="020F0502020204030204"/>
            </a:endParaRPr>
          </a:p>
          <a:p>
            <a:r>
              <a:rPr lang="en-US" altLang="zh-CN" sz="2800" dirty="0">
                <a:ln>
                  <a:noFill/>
                </a:ln>
                <a:solidFill>
                  <a:schemeClr val="tx1"/>
                </a:solidFill>
                <a:effectLst/>
                <a:uFillTx/>
                <a:latin typeface="+mj-ea"/>
                <a:ea typeface="+mj-ea"/>
                <a:cs typeface="Calibri" panose="020F0502020204030204"/>
                <a:sym typeface="Calibri" panose="020F0502020204030204"/>
              </a:rPr>
              <a:t>[3] SRA2022-G01-</a:t>
            </a:r>
            <a:r>
              <a:rPr lang="zh-CN" altLang="en-US" sz="2800" dirty="0">
                <a:ln>
                  <a:noFill/>
                </a:ln>
                <a:solidFill>
                  <a:schemeClr val="tx1"/>
                </a:solidFill>
                <a:effectLst/>
                <a:uFillTx/>
                <a:latin typeface="+mj-ea"/>
                <a:ea typeface="+mj-ea"/>
                <a:cs typeface="Calibri" panose="020F0502020204030204"/>
                <a:sym typeface="Calibri" panose="020F0502020204030204"/>
              </a:rPr>
              <a:t>愿景与范围</a:t>
            </a:r>
            <a:r>
              <a:rPr lang="zh-CN" altLang="en-US" sz="2800" dirty="0">
                <a:ln>
                  <a:noFill/>
                </a:ln>
                <a:solidFill>
                  <a:schemeClr val="tx1"/>
                </a:solidFill>
                <a:effectLst/>
                <a:uFillTx/>
                <a:latin typeface="+mj-ea"/>
                <a:ea typeface="+mj-ea"/>
                <a:cs typeface="Calibri" panose="020F0502020204030204"/>
                <a:sym typeface="Calibri" panose="020F0502020204030204"/>
              </a:rPr>
              <a:t>文档</a:t>
            </a:r>
            <a:endParaRPr lang="zh-CN" altLang="en-US" sz="2800" dirty="0">
              <a:ln>
                <a:noFill/>
              </a:ln>
              <a:solidFill>
                <a:schemeClr val="tx1"/>
              </a:solidFill>
              <a:effectLst/>
              <a:uFillTx/>
              <a:latin typeface="+mj-ea"/>
              <a:ea typeface="+mj-ea"/>
              <a:cs typeface="Calibri" panose="020F0502020204030204"/>
              <a:sym typeface="Calibri" panose="020F0502020204030204"/>
            </a:endParaRPr>
          </a:p>
          <a:p>
            <a:r>
              <a:rPr lang="en-US" altLang="zh-CN" sz="2800" dirty="0">
                <a:ln>
                  <a:noFill/>
                </a:ln>
                <a:solidFill>
                  <a:schemeClr val="tx1"/>
                </a:solidFill>
                <a:effectLst/>
                <a:uFillTx/>
                <a:latin typeface="+mj-ea"/>
                <a:ea typeface="+mj-ea"/>
                <a:cs typeface="Calibri" panose="020F0502020204030204"/>
                <a:sym typeface="Calibri" panose="020F0502020204030204"/>
              </a:rPr>
              <a:t>[4] SRA2022-G01-</a:t>
            </a:r>
            <a:r>
              <a:rPr lang="zh-CN" altLang="en-US" sz="2800" dirty="0">
                <a:ln>
                  <a:noFill/>
                </a:ln>
                <a:solidFill>
                  <a:schemeClr val="tx1"/>
                </a:solidFill>
                <a:effectLst/>
                <a:uFillTx/>
                <a:latin typeface="+mj-ea"/>
                <a:ea typeface="+mj-ea"/>
                <a:cs typeface="Calibri" panose="020F0502020204030204"/>
                <a:sym typeface="Calibri" panose="020F0502020204030204"/>
              </a:rPr>
              <a:t>需求规格</a:t>
            </a:r>
            <a:r>
              <a:rPr lang="zh-CN" altLang="en-US" sz="2800" dirty="0">
                <a:ln>
                  <a:noFill/>
                </a:ln>
                <a:solidFill>
                  <a:schemeClr val="tx1"/>
                </a:solidFill>
                <a:effectLst/>
                <a:uFillTx/>
                <a:latin typeface="+mj-ea"/>
                <a:ea typeface="+mj-ea"/>
                <a:cs typeface="Calibri" panose="020F0502020204030204"/>
                <a:sym typeface="Calibri" panose="020F0502020204030204"/>
              </a:rPr>
              <a:t>说明书</a:t>
            </a:r>
            <a:endParaRPr lang="zh-CN" altLang="en-US" sz="2800" dirty="0">
              <a:ln>
                <a:noFill/>
              </a:ln>
              <a:solidFill>
                <a:schemeClr val="tx1"/>
              </a:solidFill>
              <a:effectLst/>
              <a:uFillTx/>
              <a:latin typeface="+mj-ea"/>
              <a:ea typeface="+mj-ea"/>
              <a:cs typeface="Calibri" panose="020F0502020204030204"/>
              <a:sym typeface="Calibri" panose="020F0502020204030204"/>
            </a:endParaRPr>
          </a:p>
          <a:p>
            <a:r>
              <a:rPr lang="en-US" altLang="zh-CN" sz="2800" dirty="0">
                <a:ln>
                  <a:noFill/>
                </a:ln>
                <a:solidFill>
                  <a:schemeClr val="tx1"/>
                </a:solidFill>
                <a:effectLst/>
                <a:uFillTx/>
                <a:latin typeface="+mj-ea"/>
                <a:ea typeface="+mj-ea"/>
                <a:cs typeface="Calibri" panose="020F0502020204030204"/>
                <a:sym typeface="Calibri" panose="020F0502020204030204"/>
              </a:rPr>
              <a:t>[5] SRA2022-G01-</a:t>
            </a:r>
            <a:r>
              <a:rPr lang="zh-CN" altLang="en-US" sz="2800" dirty="0">
                <a:ln>
                  <a:noFill/>
                </a:ln>
                <a:solidFill>
                  <a:schemeClr val="tx1"/>
                </a:solidFill>
                <a:effectLst/>
                <a:uFillTx/>
                <a:latin typeface="+mj-ea"/>
                <a:ea typeface="+mj-ea"/>
                <a:cs typeface="Calibri" panose="020F0502020204030204"/>
                <a:sym typeface="Calibri" panose="020F0502020204030204"/>
              </a:rPr>
              <a:t>用户</a:t>
            </a:r>
            <a:r>
              <a:rPr lang="zh-CN" altLang="en-US" sz="2800" dirty="0">
                <a:ln>
                  <a:noFill/>
                </a:ln>
                <a:solidFill>
                  <a:schemeClr val="tx1"/>
                </a:solidFill>
                <a:effectLst/>
                <a:uFillTx/>
                <a:latin typeface="+mj-ea"/>
                <a:ea typeface="+mj-ea"/>
                <a:cs typeface="Calibri" panose="020F0502020204030204"/>
                <a:sym typeface="Calibri" panose="020F0502020204030204"/>
              </a:rPr>
              <a:t>手册</a:t>
            </a:r>
            <a:endParaRPr lang="zh-CN" altLang="en-US" sz="2800" dirty="0">
              <a:ln>
                <a:noFill/>
              </a:ln>
              <a:solidFill>
                <a:schemeClr val="tx1"/>
              </a:solidFill>
              <a:effectLst/>
              <a:uFillTx/>
              <a:latin typeface="+mj-ea"/>
              <a:ea typeface="+mj-ea"/>
              <a:cs typeface="Calibri" panose="020F0502020204030204"/>
              <a:sym typeface="Calibri" panose="020F0502020204030204"/>
            </a:endParaRPr>
          </a:p>
          <a:p>
            <a:r>
              <a:rPr lang="en-US" altLang="zh-CN" sz="2800" dirty="0">
                <a:ln>
                  <a:noFill/>
                </a:ln>
                <a:solidFill>
                  <a:schemeClr val="tx1"/>
                </a:solidFill>
                <a:effectLst/>
                <a:uFillTx/>
                <a:latin typeface="+mj-ea"/>
                <a:ea typeface="+mj-ea"/>
                <a:cs typeface="Calibri" panose="020F0502020204030204"/>
                <a:sym typeface="Calibri" panose="020F0502020204030204"/>
              </a:rPr>
              <a:t>[6] SRA2022-G01-</a:t>
            </a:r>
            <a:r>
              <a:rPr lang="zh-CN" altLang="en-US" sz="2800" dirty="0">
                <a:ln>
                  <a:noFill/>
                </a:ln>
                <a:solidFill>
                  <a:schemeClr val="tx1"/>
                </a:solidFill>
                <a:effectLst/>
                <a:uFillTx/>
                <a:latin typeface="+mj-ea"/>
                <a:ea typeface="+mj-ea"/>
                <a:cs typeface="Calibri" panose="020F0502020204030204"/>
                <a:sym typeface="Calibri" panose="020F0502020204030204"/>
              </a:rPr>
              <a:t>测试</a:t>
            </a:r>
            <a:r>
              <a:rPr lang="zh-CN" altLang="en-US" sz="2800" dirty="0">
                <a:ln>
                  <a:noFill/>
                </a:ln>
                <a:solidFill>
                  <a:schemeClr val="tx1"/>
                </a:solidFill>
                <a:effectLst/>
                <a:uFillTx/>
                <a:latin typeface="+mj-ea"/>
                <a:ea typeface="+mj-ea"/>
                <a:cs typeface="Calibri" panose="020F0502020204030204"/>
                <a:sym typeface="Calibri" panose="020F0502020204030204"/>
              </a:rPr>
              <a:t>用例</a:t>
            </a:r>
            <a:endParaRPr lang="zh-CN" altLang="en-US" sz="2800" dirty="0">
              <a:ln>
                <a:noFill/>
              </a:ln>
              <a:solidFill>
                <a:schemeClr val="tx1"/>
              </a:solidFill>
              <a:effectLst/>
              <a:uFillTx/>
              <a:latin typeface="+mj-ea"/>
              <a:ea typeface="+mj-ea"/>
              <a:cs typeface="Calibri" panose="020F0502020204030204"/>
              <a:sym typeface="Calibri" panose="020F0502020204030204"/>
            </a:endParaRPr>
          </a:p>
        </p:txBody>
      </p:sp>
    </p:spTree>
  </p:cSld>
  <p:clrMapOvr>
    <a:masterClrMapping/>
  </p:clrMapOvr>
  <p:transition advTm="2000">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95385" y="1568981"/>
            <a:ext cx="4601228" cy="3720038"/>
            <a:chOff x="4038624" y="1568981"/>
            <a:chExt cx="4601228" cy="3720038"/>
          </a:xfrm>
        </p:grpSpPr>
        <p:sp>
          <p:nvSpPr>
            <p:cNvPr id="151" name="矩形: 圆角 150"/>
            <p:cNvSpPr/>
            <p:nvPr/>
          </p:nvSpPr>
          <p:spPr>
            <a:xfrm>
              <a:off x="4038624" y="2753522"/>
              <a:ext cx="4601228" cy="369332"/>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5019510" y="3269833"/>
              <a:ext cx="2418080" cy="768350"/>
            </a:xfrm>
            <a:prstGeom prst="rect">
              <a:avLst/>
            </a:prstGeom>
            <a:noFill/>
          </p:spPr>
          <p:txBody>
            <a:bodyPr wrap="none" rtlCol="0">
              <a:spAutoFit/>
            </a:bodyPr>
            <a:lstStyle/>
            <a:p>
              <a:r>
                <a:rPr lang="zh-CN" altLang="en-US" sz="4400" dirty="0">
                  <a:solidFill>
                    <a:srgbClr val="272F43"/>
                  </a:solidFill>
                  <a:cs typeface="+mn-ea"/>
                  <a:sym typeface="+mn-lt"/>
                </a:rPr>
                <a:t>谢谢观看</a:t>
              </a:r>
              <a:endParaRPr lang="zh-CN" altLang="en-US" sz="4400" dirty="0">
                <a:solidFill>
                  <a:srgbClr val="272F43"/>
                </a:solidFill>
                <a:cs typeface="+mn-ea"/>
                <a:sym typeface="+mn-lt"/>
              </a:endParaRPr>
            </a:p>
          </p:txBody>
        </p:sp>
        <p:sp>
          <p:nvSpPr>
            <p:cNvPr id="159" name="矩形 158"/>
            <p:cNvSpPr/>
            <p:nvPr/>
          </p:nvSpPr>
          <p:spPr>
            <a:xfrm>
              <a:off x="4611842" y="1568981"/>
              <a:ext cx="3304110" cy="1015663"/>
            </a:xfrm>
            <a:prstGeom prst="rect">
              <a:avLst/>
            </a:prstGeom>
          </p:spPr>
          <p:txBody>
            <a:bodyPr wrap="none">
              <a:spAutoFit/>
            </a:bodyPr>
            <a:lstStyle/>
            <a:p>
              <a:r>
                <a:rPr lang="en-US" altLang="zh-CN" sz="6000" b="1" dirty="0">
                  <a:solidFill>
                    <a:srgbClr val="272E41"/>
                  </a:solidFill>
                  <a:cs typeface="+mn-ea"/>
                  <a:sym typeface="+mn-lt"/>
                </a:rPr>
                <a:t>THANKS</a:t>
              </a:r>
              <a:endParaRPr lang="zh-CN" altLang="en-US" sz="6000" b="1" dirty="0">
                <a:solidFill>
                  <a:srgbClr val="272E41"/>
                </a:solidFill>
                <a:cs typeface="+mn-ea"/>
                <a:sym typeface="+mn-lt"/>
              </a:endParaRPr>
            </a:p>
          </p:txBody>
        </p:sp>
        <p:sp>
          <p:nvSpPr>
            <p:cNvPr id="155" name="矩形: 圆角 154"/>
            <p:cNvSpPr/>
            <p:nvPr/>
          </p:nvSpPr>
          <p:spPr>
            <a:xfrm>
              <a:off x="5336843" y="4683620"/>
              <a:ext cx="2004790" cy="605399"/>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5497373" y="4724709"/>
              <a:ext cx="1619250" cy="521970"/>
            </a:xfrm>
            <a:prstGeom prst="rect">
              <a:avLst/>
            </a:prstGeom>
          </p:spPr>
          <p:txBody>
            <a:bodyPr wrap="none">
              <a:spAutoFit/>
            </a:bodyPr>
            <a:lstStyle/>
            <a:p>
              <a:r>
                <a:rPr lang="en-US" altLang="zh-CN" sz="2800" b="1" dirty="0">
                  <a:solidFill>
                    <a:schemeClr val="bg1"/>
                  </a:solidFill>
                  <a:cs typeface="+mn-ea"/>
                  <a:sym typeface="+mn-lt"/>
                </a:rPr>
                <a:t>SRS-G01</a:t>
              </a:r>
              <a:endParaRPr lang="en-US" altLang="zh-CN" sz="2800" b="1" dirty="0">
                <a:solidFill>
                  <a:schemeClr val="bg1"/>
                </a:solidFill>
                <a:cs typeface="+mn-ea"/>
                <a:sym typeface="+mn-lt"/>
              </a:endParaRPr>
            </a:p>
          </p:txBody>
        </p:sp>
      </p:grpSp>
      <p:grpSp>
        <p:nvGrpSpPr>
          <p:cNvPr id="131" name="组合 130"/>
          <p:cNvGrpSpPr/>
          <p:nvPr/>
        </p:nvGrpSpPr>
        <p:grpSpPr>
          <a:xfrm>
            <a:off x="10859789" y="445294"/>
            <a:ext cx="856288" cy="180975"/>
            <a:chOff x="10859789" y="445294"/>
            <a:chExt cx="856288" cy="180975"/>
          </a:xfrm>
        </p:grpSpPr>
        <p:grpSp>
          <p:nvGrpSpPr>
            <p:cNvPr id="142" name="组合 141"/>
            <p:cNvGrpSpPr/>
            <p:nvPr/>
          </p:nvGrpSpPr>
          <p:grpSpPr>
            <a:xfrm flipH="1" flipV="1">
              <a:off x="11472074" y="485920"/>
              <a:ext cx="244003" cy="103720"/>
              <a:chOff x="1104823" y="5757325"/>
              <a:chExt cx="244003" cy="103720"/>
            </a:xfrm>
          </p:grpSpPr>
          <p:cxnSp>
            <p:nvCxnSpPr>
              <p:cNvPr id="149" name="直接连接符 148"/>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p:nvGrpSpPr>
          <p:grpSpPr>
            <a:xfrm>
              <a:off x="10859789" y="445294"/>
              <a:ext cx="497003" cy="180975"/>
              <a:chOff x="10874303" y="445294"/>
              <a:chExt cx="497003" cy="180975"/>
            </a:xfrm>
            <a:solidFill>
              <a:schemeClr val="bg1">
                <a:lumMod val="95000"/>
                <a:alpha val="50000"/>
              </a:schemeClr>
            </a:solidFill>
          </p:grpSpPr>
          <p:cxnSp>
            <p:nvCxnSpPr>
              <p:cNvPr id="144" name="直接连接符 143"/>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147" name="直角三角形 146"/>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直角三角形 147"/>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2" name="组合 131"/>
          <p:cNvGrpSpPr/>
          <p:nvPr/>
        </p:nvGrpSpPr>
        <p:grpSpPr>
          <a:xfrm flipH="1" flipV="1">
            <a:off x="475431" y="6231731"/>
            <a:ext cx="856288" cy="180975"/>
            <a:chOff x="10859789" y="445294"/>
            <a:chExt cx="856288" cy="180975"/>
          </a:xfrm>
        </p:grpSpPr>
        <p:grpSp>
          <p:nvGrpSpPr>
            <p:cNvPr id="133" name="组合 132"/>
            <p:cNvGrpSpPr/>
            <p:nvPr/>
          </p:nvGrpSpPr>
          <p:grpSpPr>
            <a:xfrm flipH="1" flipV="1">
              <a:off x="11472074" y="485920"/>
              <a:ext cx="244003" cy="103720"/>
              <a:chOff x="1104823" y="5757325"/>
              <a:chExt cx="244003" cy="103720"/>
            </a:xfrm>
          </p:grpSpPr>
          <p:cxnSp>
            <p:nvCxnSpPr>
              <p:cNvPr id="140" name="直接连接符 139"/>
              <p:cNvCxnSpPr/>
              <p:nvPr/>
            </p:nvCxnSpPr>
            <p:spPr>
              <a:xfrm flipV="1">
                <a:off x="1269812" y="5757325"/>
                <a:ext cx="79014" cy="103720"/>
              </a:xfrm>
              <a:prstGeom prst="line">
                <a:avLst/>
              </a:prstGeom>
              <a:ln w="76200" cap="rnd">
                <a:solidFill>
                  <a:srgbClr val="F5BC17"/>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1104823" y="5760783"/>
                <a:ext cx="73745" cy="96805"/>
              </a:xfrm>
              <a:prstGeom prst="line">
                <a:avLst/>
              </a:prstGeom>
              <a:ln w="76200" cap="rnd">
                <a:solidFill>
                  <a:srgbClr val="272E41"/>
                </a:solidFill>
                <a:round/>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a:off x="10859789" y="445294"/>
              <a:ext cx="497003" cy="180975"/>
              <a:chOff x="10874303" y="445294"/>
              <a:chExt cx="497003" cy="180975"/>
            </a:xfrm>
            <a:solidFill>
              <a:schemeClr val="bg1">
                <a:lumMod val="95000"/>
                <a:alpha val="50000"/>
              </a:schemeClr>
            </a:solidFill>
          </p:grpSpPr>
          <p:cxnSp>
            <p:nvCxnSpPr>
              <p:cNvPr id="135" name="直接连接符 134"/>
              <p:cNvCxnSpPr/>
              <p:nvPr/>
            </p:nvCxnSpPr>
            <p:spPr>
              <a:xfrm flipH="1">
                <a:off x="11292292"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136" name="矩形 135"/>
              <p:cNvSpPr/>
              <p:nvPr/>
            </p:nvSpPr>
            <p:spPr>
              <a:xfrm>
                <a:off x="10953317" y="445294"/>
                <a:ext cx="348499" cy="180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flipH="1">
                <a:off x="10874303" y="482462"/>
                <a:ext cx="79014" cy="103720"/>
              </a:xfrm>
              <a:prstGeom prst="line">
                <a:avLst/>
              </a:prstGeom>
              <a:grpFill/>
              <a:ln w="76200" cap="rnd">
                <a:solidFill>
                  <a:srgbClr val="F8F8F8"/>
                </a:solidFill>
                <a:round/>
              </a:ln>
            </p:spPr>
            <p:style>
              <a:lnRef idx="1">
                <a:schemeClr val="accent1"/>
              </a:lnRef>
              <a:fillRef idx="0">
                <a:schemeClr val="accent1"/>
              </a:fillRef>
              <a:effectRef idx="0">
                <a:schemeClr val="accent1"/>
              </a:effectRef>
              <a:fontRef idx="minor">
                <a:schemeClr val="tx1"/>
              </a:fontRef>
            </p:style>
          </p:cxnSp>
          <p:sp>
            <p:nvSpPr>
              <p:cNvPr id="138" name="直角三角形 137"/>
              <p:cNvSpPr/>
              <p:nvPr/>
            </p:nvSpPr>
            <p:spPr>
              <a:xfrm flipH="1">
                <a:off x="10883866" y="541844"/>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直角三角形 138"/>
              <p:cNvSpPr/>
              <p:nvPr/>
            </p:nvSpPr>
            <p:spPr>
              <a:xfrm flipV="1">
                <a:off x="11294257" y="445825"/>
                <a:ext cx="69451" cy="8403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1000"/>
                                        <p:tgtEl>
                                          <p:spTgt spid="132"/>
                                        </p:tgtEl>
                                      </p:cBhvr>
                                    </p:animEffect>
                                    <p:anim calcmode="lin" valueType="num">
                                      <p:cBhvr>
                                        <p:cTn id="14" dur="1000" fill="hold"/>
                                        <p:tgtEl>
                                          <p:spTgt spid="132"/>
                                        </p:tgtEl>
                                        <p:attrNameLst>
                                          <p:attrName>ppt_x</p:attrName>
                                        </p:attrNameLst>
                                      </p:cBhvr>
                                      <p:tavLst>
                                        <p:tav tm="0">
                                          <p:val>
                                            <p:strVal val="#ppt_x"/>
                                          </p:val>
                                        </p:tav>
                                        <p:tav tm="100000">
                                          <p:val>
                                            <p:strVal val="#ppt_x"/>
                                          </p:val>
                                        </p:tav>
                                      </p:tavLst>
                                    </p:anim>
                                    <p:anim calcmode="lin" valueType="num">
                                      <p:cBhvr>
                                        <p:cTn id="15" dur="900" decel="100000" fill="hold"/>
                                        <p:tgtEl>
                                          <p:spTgt spid="13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090883" y="459471"/>
            <a:ext cx="3434080" cy="583565"/>
          </a:xfrm>
          <a:prstGeom prst="rect">
            <a:avLst/>
          </a:prstGeom>
          <a:noFill/>
        </p:spPr>
        <p:txBody>
          <a:bodyPr wrap="none" rtlCol="0">
            <a:spAutoFit/>
          </a:bodyPr>
          <a:lstStyle/>
          <a:p>
            <a:pPr algn="l"/>
            <a:r>
              <a:rPr lang="zh-CN" altLang="en-US" sz="3200" dirty="0">
                <a:solidFill>
                  <a:srgbClr val="272F43"/>
                </a:solidFill>
                <a:latin typeface="等线" panose="02010600030101010101" charset="-122"/>
                <a:ea typeface="等线" panose="02010600030101010101" charset="-122"/>
                <a:cs typeface="+mn-ea"/>
                <a:sym typeface="+mn-lt"/>
              </a:rPr>
              <a:t>主要特性与特性树</a:t>
            </a:r>
            <a:endParaRPr lang="zh-CN" altLang="en-US" sz="3200" dirty="0">
              <a:solidFill>
                <a:srgbClr val="272F43"/>
              </a:solidFill>
              <a:latin typeface="等线" panose="02010600030101010101" charset="-122"/>
              <a:ea typeface="等线" panose="02010600030101010101" charset="-122"/>
              <a:cs typeface="+mn-ea"/>
              <a:sym typeface="+mn-lt"/>
            </a:endParaRPr>
          </a:p>
        </p:txBody>
      </p:sp>
      <p:pic>
        <p:nvPicPr>
          <p:cNvPr id="6" name="图片 5"/>
          <p:cNvPicPr>
            <a:picLocks noChangeAspect="1"/>
          </p:cNvPicPr>
          <p:nvPr/>
        </p:nvPicPr>
        <p:blipFill>
          <a:blip r:embed="rId1"/>
          <a:stretch>
            <a:fillRect/>
          </a:stretch>
        </p:blipFill>
        <p:spPr>
          <a:xfrm>
            <a:off x="732464" y="2206982"/>
            <a:ext cx="5610938" cy="3636273"/>
          </a:xfrm>
          <a:prstGeom prst="rect">
            <a:avLst/>
          </a:prstGeom>
        </p:spPr>
      </p:pic>
      <p:pic>
        <p:nvPicPr>
          <p:cNvPr id="8" name="图片 7"/>
          <p:cNvPicPr>
            <a:picLocks noChangeAspect="1"/>
          </p:cNvPicPr>
          <p:nvPr/>
        </p:nvPicPr>
        <p:blipFill>
          <a:blip r:embed="rId2"/>
          <a:stretch>
            <a:fillRect/>
          </a:stretch>
        </p:blipFill>
        <p:spPr>
          <a:xfrm>
            <a:off x="7130642" y="2206982"/>
            <a:ext cx="3955830" cy="3525849"/>
          </a:xfrm>
          <a:prstGeom prst="rect">
            <a:avLst/>
          </a:prstGeom>
        </p:spPr>
      </p:pic>
      <p:sp>
        <p:nvSpPr>
          <p:cNvPr id="3" name="文本框 2"/>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1</a:t>
            </a:r>
            <a:endParaRPr lang="en-US" altLang="zh-CN"/>
          </a:p>
        </p:txBody>
      </p:sp>
    </p:spTree>
  </p:cSld>
  <p:clrMapOvr>
    <a:masterClrMapping/>
  </p:clrMapOvr>
  <p:transition advTm="2000">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116050" y="430854"/>
            <a:ext cx="3434080" cy="583565"/>
          </a:xfrm>
          <a:prstGeom prst="rect">
            <a:avLst/>
          </a:prstGeom>
          <a:noFill/>
        </p:spPr>
        <p:txBody>
          <a:bodyPr wrap="none" rtlCol="0">
            <a:spAutoFit/>
          </a:bodyPr>
          <a:lstStyle/>
          <a:p>
            <a:pPr algn="l"/>
            <a:r>
              <a:rPr lang="zh-CN" altLang="en-US" sz="3200" dirty="0">
                <a:solidFill>
                  <a:srgbClr val="272F43"/>
                </a:solidFill>
                <a:latin typeface="等线" panose="02010600030101010101" charset="-122"/>
                <a:ea typeface="等线" panose="02010600030101010101" charset="-122"/>
                <a:cs typeface="+mn-ea"/>
                <a:sym typeface="+mn-lt"/>
              </a:rPr>
              <a:t>主要特性与特性树</a:t>
            </a:r>
            <a:endParaRPr lang="zh-CN" altLang="en-US" sz="3200" dirty="0">
              <a:solidFill>
                <a:srgbClr val="272F43"/>
              </a:solidFill>
              <a:latin typeface="等线" panose="02010600030101010101" charset="-122"/>
              <a:ea typeface="等线" panose="02010600030101010101" charset="-122"/>
              <a:cs typeface="+mn-ea"/>
              <a:sym typeface="+mn-lt"/>
            </a:endParaRPr>
          </a:p>
        </p:txBody>
      </p:sp>
      <p:pic>
        <p:nvPicPr>
          <p:cNvPr id="5" name="图片 4"/>
          <p:cNvPicPr>
            <a:picLocks noChangeAspect="1"/>
          </p:cNvPicPr>
          <p:nvPr/>
        </p:nvPicPr>
        <p:blipFill>
          <a:blip r:embed="rId1"/>
          <a:stretch>
            <a:fillRect/>
          </a:stretch>
        </p:blipFill>
        <p:spPr>
          <a:xfrm>
            <a:off x="805343" y="1921983"/>
            <a:ext cx="5414377" cy="3521672"/>
          </a:xfrm>
          <a:prstGeom prst="rect">
            <a:avLst/>
          </a:prstGeom>
        </p:spPr>
      </p:pic>
      <p:pic>
        <p:nvPicPr>
          <p:cNvPr id="9" name="图片 8"/>
          <p:cNvPicPr>
            <a:picLocks noChangeAspect="1"/>
          </p:cNvPicPr>
          <p:nvPr/>
        </p:nvPicPr>
        <p:blipFill>
          <a:blip r:embed="rId2"/>
          <a:stretch>
            <a:fillRect/>
          </a:stretch>
        </p:blipFill>
        <p:spPr>
          <a:xfrm>
            <a:off x="6650530" y="1921983"/>
            <a:ext cx="4702609" cy="3626939"/>
          </a:xfrm>
          <a:prstGeom prst="rect">
            <a:avLst/>
          </a:prstGeom>
        </p:spPr>
      </p:pic>
      <p:sp>
        <p:nvSpPr>
          <p:cNvPr id="4" name="文本框 3"/>
          <p:cNvSpPr txBox="1"/>
          <p:nvPr/>
        </p:nvSpPr>
        <p:spPr>
          <a:xfrm>
            <a:off x="10464165" y="680720"/>
            <a:ext cx="1220470" cy="368300"/>
          </a:xfrm>
          <a:prstGeom prst="rect">
            <a:avLst/>
          </a:prstGeom>
          <a:noFill/>
        </p:spPr>
        <p:txBody>
          <a:bodyPr wrap="none" rtlCol="0">
            <a:spAutoFit/>
          </a:bodyPr>
          <a:p>
            <a:r>
              <a:rPr lang="zh-CN" altLang="en-US"/>
              <a:t>评审条目</a:t>
            </a:r>
            <a:r>
              <a:rPr lang="en-US" altLang="zh-CN"/>
              <a:t>1</a:t>
            </a:r>
            <a:endParaRPr lang="en-US" altLang="zh-CN"/>
          </a:p>
        </p:txBody>
      </p:sp>
    </p:spTree>
  </p:cSld>
  <p:clrMapOvr>
    <a:masterClrMapping/>
  </p:clrMapOvr>
  <p:transition advTm="2000">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8265" y="1918970"/>
            <a:ext cx="5274310" cy="4093845"/>
          </a:xfrm>
          <a:prstGeom prst="rect">
            <a:avLst/>
          </a:prstGeom>
          <a:noFill/>
          <a:ln>
            <a:noFill/>
          </a:ln>
        </p:spPr>
      </p:pic>
      <p:sp>
        <p:nvSpPr>
          <p:cNvPr id="4" name="文本框 3"/>
          <p:cNvSpPr txBox="1"/>
          <p:nvPr/>
        </p:nvSpPr>
        <p:spPr>
          <a:xfrm>
            <a:off x="678180" y="982345"/>
            <a:ext cx="5777865" cy="583565"/>
          </a:xfrm>
          <a:prstGeom prst="rect">
            <a:avLst/>
          </a:prstGeom>
          <a:noFill/>
          <a:ln w="9525">
            <a:noFill/>
          </a:ln>
        </p:spPr>
        <p:txBody>
          <a:bodyPr wrap="square">
            <a:spAutoFit/>
          </a:bodyPr>
          <a:lstStyle/>
          <a:p>
            <a:pPr marL="457200" indent="-457200"/>
            <a:r>
              <a:rPr lang="en-US" sz="3200">
                <a:latin typeface="等线" panose="02010600030101010101" charset="-122"/>
                <a:ea typeface="等线" panose="02010600030101010101" charset="-122"/>
                <a:cs typeface="等线" panose="02010600030101010101" charset="-122"/>
              </a:rPr>
              <a:t> </a:t>
            </a:r>
            <a:r>
              <a:rPr lang="zh-CN" sz="3200">
                <a:latin typeface="等线" panose="02010600030101010101" charset="-122"/>
                <a:ea typeface="等线" panose="02010600030101010101" charset="-122"/>
                <a:cs typeface="等线" panose="02010600030101010101" charset="-122"/>
              </a:rPr>
              <a:t>干系人资料与关联图</a:t>
            </a:r>
            <a:endParaRPr lang="zh-CN" sz="3200">
              <a:latin typeface="等线" panose="02010600030101010101" charset="-122"/>
              <a:ea typeface="等线" panose="02010600030101010101" charset="-122"/>
              <a:cs typeface="等线" panose="02010600030101010101" charset="-122"/>
            </a:endParaRPr>
          </a:p>
        </p:txBody>
      </p:sp>
      <p:graphicFrame>
        <p:nvGraphicFramePr>
          <p:cNvPr id="5" name="表格 4"/>
          <p:cNvGraphicFramePr/>
          <p:nvPr>
            <p:custDataLst>
              <p:tags r:id="rId2"/>
            </p:custDataLst>
          </p:nvPr>
        </p:nvGraphicFramePr>
        <p:xfrm>
          <a:off x="5582284" y="561975"/>
          <a:ext cx="5777864" cy="5829847"/>
        </p:xfrm>
        <a:graphic>
          <a:graphicData uri="http://schemas.openxmlformats.org/drawingml/2006/table">
            <a:tbl>
              <a:tblPr firstRow="1" bandRow="1">
                <a:tableStyleId>{5940675A-B579-460E-94D1-54222C63F5DA}</a:tableStyleId>
              </a:tblPr>
              <a:tblGrid>
                <a:gridCol w="1154961"/>
                <a:gridCol w="1154961"/>
                <a:gridCol w="1156796"/>
                <a:gridCol w="1154961"/>
                <a:gridCol w="1156185"/>
              </a:tblGrid>
              <a:tr h="719020">
                <a:tc>
                  <a:txBody>
                    <a:bodyPr/>
                    <a:lstStyle/>
                    <a:p>
                      <a:pPr indent="0">
                        <a:buNone/>
                      </a:pPr>
                      <a:r>
                        <a:rPr lang="en-US" sz="1800" b="1" dirty="0" err="1">
                          <a:latin typeface="等线" panose="02010600030101010101" charset="-122"/>
                          <a:ea typeface="等线" panose="02010600030101010101" charset="-122"/>
                          <a:cs typeface="等线" panose="02010600030101010101" charset="-122"/>
                        </a:rPr>
                        <a:t>干系人</a:t>
                      </a:r>
                      <a:endParaRPr lang="en-US" altLang="en-US" sz="1800" b="1" dirty="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lstStyle/>
                    <a:p>
                      <a:pPr indent="0">
                        <a:buNone/>
                      </a:pPr>
                      <a:r>
                        <a:rPr lang="en-US" sz="1800" b="1">
                          <a:latin typeface="等线" panose="02010600030101010101" charset="-122"/>
                          <a:ea typeface="等线" panose="02010600030101010101" charset="-122"/>
                          <a:cs typeface="等线" panose="02010600030101010101" charset="-122"/>
                        </a:rPr>
                        <a:t>主要价值</a:t>
                      </a:r>
                      <a:endParaRPr lang="en-US" altLang="en-US" sz="1800" b="1">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lstStyle/>
                    <a:p>
                      <a:pPr indent="0">
                        <a:buNone/>
                      </a:pPr>
                      <a:r>
                        <a:rPr lang="en-US" sz="1800" b="1">
                          <a:latin typeface="等线" panose="02010600030101010101" charset="-122"/>
                          <a:ea typeface="等线" panose="02010600030101010101" charset="-122"/>
                          <a:cs typeface="等线" panose="02010600030101010101" charset="-122"/>
                        </a:rPr>
                        <a:t>态度</a:t>
                      </a:r>
                      <a:endParaRPr lang="en-US" altLang="en-US" sz="1800" b="1">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lstStyle/>
                    <a:p>
                      <a:pPr indent="0">
                        <a:buNone/>
                      </a:pPr>
                      <a:r>
                        <a:rPr lang="en-US" sz="1800" b="1">
                          <a:latin typeface="等线" panose="02010600030101010101" charset="-122"/>
                          <a:ea typeface="等线" panose="02010600030101010101" charset="-122"/>
                          <a:cs typeface="等线" panose="02010600030101010101" charset="-122"/>
                        </a:rPr>
                        <a:t>主要兴趣</a:t>
                      </a:r>
                      <a:endParaRPr lang="en-US" altLang="en-US" sz="1800" b="1">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c>
                  <a:txBody>
                    <a:bodyPr/>
                    <a:lstStyle/>
                    <a:p>
                      <a:pPr indent="0">
                        <a:buNone/>
                      </a:pPr>
                      <a:r>
                        <a:rPr lang="en-US" sz="1800" b="1">
                          <a:latin typeface="等线" panose="02010600030101010101" charset="-122"/>
                          <a:ea typeface="等线" panose="02010600030101010101" charset="-122"/>
                          <a:cs typeface="等线" panose="02010600030101010101" charset="-122"/>
                        </a:rPr>
                        <a:t>约束</a:t>
                      </a:r>
                      <a:endParaRPr lang="en-US" altLang="en-US" sz="1800" b="1">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FCECE"/>
                    </a:solidFill>
                  </a:tcPr>
                </a:tc>
              </a:tr>
              <a:tr h="437146">
                <a:tc>
                  <a:txBody>
                    <a:bodyPr/>
                    <a:lstStyle/>
                    <a:p>
                      <a:pPr indent="0">
                        <a:buNone/>
                      </a:pPr>
                      <a:r>
                        <a:rPr lang="en-US" sz="1600" b="0">
                          <a:latin typeface="等线" panose="02010600030101010101" charset="-122"/>
                          <a:ea typeface="等线" panose="02010600030101010101" charset="-122"/>
                          <a:cs typeface="等线" panose="02010600030101010101" charset="-122"/>
                        </a:rPr>
                        <a:t>杨枨老师</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等线" panose="02010600030101010101" charset="-122"/>
                          <a:ea typeface="等线" panose="02010600030101010101" charset="-122"/>
                          <a:cs typeface="等线" panose="02010600030101010101" charset="-122"/>
                        </a:rPr>
                        <a:t>提出项目需求</a:t>
                      </a:r>
                      <a:endParaRPr lang="en-US" altLang="en-US" sz="1600" b="0" dirty="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非常支持</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 </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1600" b="0">
                          <a:latin typeface="等线" panose="02010600030101010101" charset="-122"/>
                          <a:ea typeface="等线" panose="02010600030101010101" charset="-122"/>
                          <a:cs typeface="等线" panose="02010600030101010101" charset="-122"/>
                        </a:rPr>
                        <a:t>进行监督</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r>
              <a:tr h="655719">
                <a:tc>
                  <a:txBody>
                    <a:bodyPr/>
                    <a:lstStyle/>
                    <a:p>
                      <a:pPr indent="0">
                        <a:buNone/>
                      </a:pPr>
                      <a:r>
                        <a:rPr lang="en-US" sz="1600" b="0">
                          <a:latin typeface="等线" panose="02010600030101010101" charset="-122"/>
                          <a:ea typeface="等线" panose="02010600030101010101" charset="-122"/>
                          <a:cs typeface="等线" panose="02010600030101010101" charset="-122"/>
                        </a:rPr>
                        <a:t>管理员</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管理网站、视频及证书审核</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非常支持</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en-US" sz="1600" kern="100">
                          <a:effectLst/>
                          <a:latin typeface="等线" panose="02010600030101010101" charset="-122"/>
                          <a:ea typeface="宋体" panose="02010600030101010101" pitchFamily="2" charset="-122"/>
                          <a:cs typeface="等线" panose="02010600030101010101" charset="-122"/>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cs typeface="等线" panose="02010600030101010101" charset="-122"/>
                        </a:rPr>
                        <a:t>对网站进行维护</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74291">
                <a:tc>
                  <a:txBody>
                    <a:bodyPr/>
                    <a:lstStyle/>
                    <a:p>
                      <a:pPr indent="0">
                        <a:buNone/>
                      </a:pPr>
                      <a:r>
                        <a:rPr lang="en-US" sz="1600" b="0">
                          <a:latin typeface="等线" panose="02010600030101010101" charset="-122"/>
                          <a:ea typeface="等线" panose="02010600030101010101" charset="-122"/>
                          <a:cs typeface="等线" panose="02010600030101010101" charset="-122"/>
                        </a:rPr>
                        <a:t>老师</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上传视频、开启直播、评论及相关回复、</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非常支持</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en-US" sz="1600" kern="100">
                          <a:effectLst/>
                          <a:latin typeface="等线" panose="02010600030101010101" charset="-122"/>
                          <a:ea typeface="宋体" panose="02010600030101010101" pitchFamily="2" charset="-122"/>
                          <a:cs typeface="等线" panose="02010600030101010101" charset="-122"/>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cs typeface="等线" panose="02010600030101010101" charset="-122"/>
                        </a:rPr>
                        <a:t>学校内网访问、互联网访问、移动端访问</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11437">
                <a:tc>
                  <a:txBody>
                    <a:bodyPr/>
                    <a:lstStyle/>
                    <a:p>
                      <a:pPr indent="0">
                        <a:buNone/>
                      </a:pPr>
                      <a:r>
                        <a:rPr lang="en-US" sz="1600" b="0">
                          <a:latin typeface="等线" panose="02010600030101010101" charset="-122"/>
                          <a:ea typeface="等线" panose="02010600030101010101" charset="-122"/>
                          <a:cs typeface="等线" panose="02010600030101010101" charset="-122"/>
                        </a:rPr>
                        <a:t>学生</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上传视频、开启直播、评论及相关回复、下载资料、申请证书</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非常支持</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en-US" sz="1600" kern="100" dirty="0">
                          <a:effectLst/>
                          <a:latin typeface="等线" panose="02010600030101010101" charset="-122"/>
                          <a:ea typeface="宋体" panose="02010600030101010101" pitchFamily="2" charset="-122"/>
                          <a:cs typeface="等线" panose="02010600030101010101" charset="-122"/>
                        </a:rPr>
                        <a:t> </a:t>
                      </a:r>
                      <a:endParaRPr lang="zh-CN" sz="1600" kern="100" dirty="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cs typeface="等线" panose="02010600030101010101" charset="-122"/>
                        </a:rPr>
                        <a:t>学校内网访问、互联网访问、移动端访问</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53227">
                <a:tc>
                  <a:txBody>
                    <a:bodyPr/>
                    <a:lstStyle/>
                    <a:p>
                      <a:pPr indent="0">
                        <a:buNone/>
                      </a:pPr>
                      <a:r>
                        <a:rPr lang="en-US" sz="1600" b="0">
                          <a:latin typeface="等线" panose="02010600030101010101" charset="-122"/>
                          <a:ea typeface="等线" panose="02010600030101010101" charset="-122"/>
                          <a:cs typeface="等线" panose="02010600030101010101" charset="-122"/>
                        </a:rPr>
                        <a:t>游客</a:t>
                      </a:r>
                      <a:endParaRPr lang="en-US" altLang="en-US" sz="1600" b="0">
                        <a:latin typeface="等线" panose="02010600030101010101" charset="-122"/>
                        <a:ea typeface="等线" panose="02010600030101010101"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浏览资料，发送信息反馈</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a:effectLst/>
                          <a:latin typeface="Times New Roman" panose="02020603050405020304" pitchFamily="18" charset="0"/>
                          <a:ea typeface="等线" panose="02010600030101010101" charset="-122"/>
                        </a:rPr>
                        <a:t>非常支持</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en-US" sz="1600" kern="100">
                          <a:effectLst/>
                          <a:latin typeface="等线" panose="02010600030101010101" charset="-122"/>
                          <a:ea typeface="宋体" panose="02010600030101010101" pitchFamily="2" charset="-122"/>
                          <a:cs typeface="等线" panose="02010600030101010101" charset="-122"/>
                        </a:rPr>
                        <a:t> </a:t>
                      </a:r>
                      <a:endParaRPr lang="zh-CN" sz="1600" kern="10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just"/>
                      <a:r>
                        <a:rPr lang="zh-CN" sz="1600" kern="100" dirty="0">
                          <a:effectLst/>
                          <a:latin typeface="Times New Roman" panose="02020603050405020304" pitchFamily="18" charset="0"/>
                          <a:ea typeface="等线" panose="02010600030101010101" charset="-122"/>
                          <a:cs typeface="等线" panose="02010600030101010101" charset="-122"/>
                        </a:rPr>
                        <a:t>学校内网访问、互联网访问、移动端访问</a:t>
                      </a:r>
                      <a:endParaRPr lang="zh-CN" sz="1600" kern="100" dirty="0">
                        <a:effectLst/>
                        <a:latin typeface="Times New Roman" panose="02020603050405020304" pitchFamily="18" charset="0"/>
                        <a:ea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9387205" y="101600"/>
            <a:ext cx="1220470" cy="368300"/>
          </a:xfrm>
          <a:prstGeom prst="rect">
            <a:avLst/>
          </a:prstGeom>
          <a:noFill/>
        </p:spPr>
        <p:txBody>
          <a:bodyPr wrap="none" rtlCol="0">
            <a:spAutoFit/>
          </a:bodyPr>
          <a:p>
            <a:r>
              <a:rPr lang="zh-CN" altLang="en-US"/>
              <a:t>评审条目</a:t>
            </a:r>
            <a:r>
              <a:rPr lang="en-US" altLang="zh-CN"/>
              <a:t>2</a:t>
            </a:r>
            <a:endParaRPr lang="en-US" altLang="zh-CN"/>
          </a:p>
        </p:txBody>
      </p:sp>
    </p:spTree>
  </p:cSld>
  <p:clrMapOvr>
    <a:masterClrMapping/>
  </p:clrMapOvr>
  <p:transition advTm="2000">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p:cNvSpPr/>
          <p:nvPr/>
        </p:nvSpPr>
        <p:spPr>
          <a:xfrm>
            <a:off x="5707232" y="3973848"/>
            <a:ext cx="772933" cy="81807"/>
          </a:xfrm>
          <a:prstGeom prst="roundRect">
            <a:avLst>
              <a:gd name="adj" fmla="val 50000"/>
            </a:avLst>
          </a:prstGeom>
          <a:solidFill>
            <a:srgbClr val="F5B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581639" y="3111533"/>
            <a:ext cx="5396029" cy="707886"/>
          </a:xfrm>
          <a:prstGeom prst="rect">
            <a:avLst/>
          </a:prstGeom>
          <a:noFill/>
        </p:spPr>
        <p:txBody>
          <a:bodyPr wrap="none" rtlCol="0">
            <a:spAutoFit/>
          </a:bodyPr>
          <a:lstStyle/>
          <a:p>
            <a:r>
              <a:rPr lang="zh-CN" altLang="en-US" sz="4000" dirty="0">
                <a:solidFill>
                  <a:srgbClr val="272F43"/>
                </a:solidFill>
                <a:cs typeface="+mn-ea"/>
                <a:sym typeface="+mn-lt"/>
              </a:rPr>
              <a:t>用户群分类及用户代表</a:t>
            </a:r>
            <a:endParaRPr lang="zh-CN" altLang="en-US" sz="4000" dirty="0">
              <a:solidFill>
                <a:srgbClr val="272F43"/>
              </a:solidFill>
              <a:cs typeface="+mn-ea"/>
              <a:sym typeface="+mn-lt"/>
            </a:endParaRPr>
          </a:p>
        </p:txBody>
      </p:sp>
      <p:sp>
        <p:nvSpPr>
          <p:cNvPr id="38" name="椭圆 37"/>
          <p:cNvSpPr/>
          <p:nvPr/>
        </p:nvSpPr>
        <p:spPr>
          <a:xfrm>
            <a:off x="5566702" y="1903109"/>
            <a:ext cx="1053995" cy="1053995"/>
          </a:xfrm>
          <a:prstGeom prst="ellipse">
            <a:avLst/>
          </a:prstGeom>
          <a:solidFill>
            <a:srgbClr val="272F4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cs typeface="+mn-ea"/>
                <a:sym typeface="+mn-lt"/>
              </a:rPr>
              <a:t>02</a:t>
            </a:r>
            <a:endParaRPr lang="zh-CN" altLang="en-US" sz="4400" dirty="0">
              <a:cs typeface="+mn-ea"/>
              <a:sym typeface="+mn-lt"/>
            </a:endParaRP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1" grpId="0"/>
      <p:bldP spid="51" grpId="1"/>
      <p:bldP spid="38" grpId="0" animBg="1"/>
      <p:bldP spid="38" grpId="1" animBg="1"/>
    </p:bldLst>
  </p:timing>
</p:sld>
</file>

<file path=ppt/tags/tag1.xml><?xml version="1.0" encoding="utf-8"?>
<p:tagLst xmlns:p="http://schemas.openxmlformats.org/presentationml/2006/main">
  <p:tag name="KSO_WM_UNIT_TABLE_BEAUTIFY" val="smartTable{fb4098f3-bebd-4ee3-8e41-4bd75e8fbc02}"/>
</p:tagLst>
</file>

<file path=ppt/tags/tag2.xml><?xml version="1.0" encoding="utf-8"?>
<p:tagLst xmlns:p="http://schemas.openxmlformats.org/presentationml/2006/main">
  <p:tag name="KSO_WM_UNIT_TABLE_BEAUTIFY" val="smartTable{3217113f-9bdd-4143-9acb-65c74cf540d0}"/>
  <p:tag name="TABLE_ENDDRAG_ORIGIN_RECT" val="715*448"/>
  <p:tag name="TABLE_ENDDRAG_RECT" val="125*75*715*448"/>
</p:tagLst>
</file>

<file path=ppt/tags/tag3.xml><?xml version="1.0" encoding="utf-8"?>
<p:tagLst xmlns:p="http://schemas.openxmlformats.org/presentationml/2006/main">
  <p:tag name="KSO_WM_UNIT_TABLE_BEAUTIFY" val="smartTable{9a1f09a7-6e4b-4c6e-9012-7950f7f82c39}"/>
  <p:tag name="TABLE_ENDDRAG_ORIGIN_RECT" val="675*414"/>
  <p:tag name="TABLE_ENDDRAG_RECT" val="122*54*675*414"/>
</p:tagLst>
</file>

<file path=ppt/tags/tag4.xml><?xml version="1.0" encoding="utf-8"?>
<p:tagLst xmlns:p="http://schemas.openxmlformats.org/presentationml/2006/main">
  <p:tag name="COMMONDATA" val="eyJoZGlkIjoiZDM1OWU4NjUwMmI5MjE1NzA3YmU5NzQwZTg3ODQyY2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cljjpll">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2957</Words>
  <Application>WPS 演示</Application>
  <PresentationFormat>宽屏</PresentationFormat>
  <Paragraphs>572</Paragraphs>
  <Slides>54</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54</vt:i4>
      </vt:variant>
    </vt:vector>
  </HeadingPairs>
  <TitlesOfParts>
    <vt:vector size="64" baseType="lpstr">
      <vt:lpstr>Arial</vt:lpstr>
      <vt:lpstr>宋体</vt:lpstr>
      <vt:lpstr>Wingdings</vt:lpstr>
      <vt:lpstr>等线</vt:lpstr>
      <vt:lpstr>Times New Roman</vt:lpstr>
      <vt:lpstr>Segoe UI</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58263148@qq.com</dc:creator>
  <cp:lastModifiedBy>是作业写不完的感觉</cp:lastModifiedBy>
  <cp:revision>318</cp:revision>
  <dcterms:created xsi:type="dcterms:W3CDTF">2021-05-07T01:39:00Z</dcterms:created>
  <dcterms:modified xsi:type="dcterms:W3CDTF">2022-05-22T15:11:31Z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3A22D708BCDB4DAFA5204DE70A3F7273</vt:lpwstr>
  </property>
  <property fmtid="{D5CDD505-2E9C-101B-9397-08002B2CF9AE}" pid="3" name="KSOProductBuildVer">
    <vt:lpwstr>2052-11.1.0.11691</vt:lpwstr>
  </property>
</Properties>
</file>